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75213" cy="42803763"/>
  <p:notesSz cx="7010400" cy="92964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3594" kern="1200">
        <a:solidFill>
          <a:schemeClr val="tx1"/>
        </a:solidFill>
        <a:latin typeface="Arial" charset="0"/>
        <a:ea typeface="+mn-ea"/>
        <a:cs typeface="+mn-cs"/>
      </a:defRPr>
    </a:lvl1pPr>
    <a:lvl2pPr marL="391108" algn="ctr" rtl="0" fontAlgn="base">
      <a:spcBef>
        <a:spcPct val="0"/>
      </a:spcBef>
      <a:spcAft>
        <a:spcPct val="0"/>
      </a:spcAft>
      <a:defRPr sz="3594" kern="1200">
        <a:solidFill>
          <a:schemeClr val="tx1"/>
        </a:solidFill>
        <a:latin typeface="Arial" charset="0"/>
        <a:ea typeface="+mn-ea"/>
        <a:cs typeface="+mn-cs"/>
      </a:defRPr>
    </a:lvl2pPr>
    <a:lvl3pPr marL="782218" algn="ctr" rtl="0" fontAlgn="base">
      <a:spcBef>
        <a:spcPct val="0"/>
      </a:spcBef>
      <a:spcAft>
        <a:spcPct val="0"/>
      </a:spcAft>
      <a:defRPr sz="3594" kern="1200">
        <a:solidFill>
          <a:schemeClr val="tx1"/>
        </a:solidFill>
        <a:latin typeface="Arial" charset="0"/>
        <a:ea typeface="+mn-ea"/>
        <a:cs typeface="+mn-cs"/>
      </a:defRPr>
    </a:lvl3pPr>
    <a:lvl4pPr marL="1173326" algn="ctr" rtl="0" fontAlgn="base">
      <a:spcBef>
        <a:spcPct val="0"/>
      </a:spcBef>
      <a:spcAft>
        <a:spcPct val="0"/>
      </a:spcAft>
      <a:defRPr sz="3594" kern="1200">
        <a:solidFill>
          <a:schemeClr val="tx1"/>
        </a:solidFill>
        <a:latin typeface="Arial" charset="0"/>
        <a:ea typeface="+mn-ea"/>
        <a:cs typeface="+mn-cs"/>
      </a:defRPr>
    </a:lvl4pPr>
    <a:lvl5pPr marL="1564436" algn="ctr" rtl="0" fontAlgn="base">
      <a:spcBef>
        <a:spcPct val="0"/>
      </a:spcBef>
      <a:spcAft>
        <a:spcPct val="0"/>
      </a:spcAft>
      <a:defRPr sz="3594" kern="1200">
        <a:solidFill>
          <a:schemeClr val="tx1"/>
        </a:solidFill>
        <a:latin typeface="Arial" charset="0"/>
        <a:ea typeface="+mn-ea"/>
        <a:cs typeface="+mn-cs"/>
      </a:defRPr>
    </a:lvl5pPr>
    <a:lvl6pPr marL="1955544" algn="l" defTabSz="782218" rtl="0" eaLnBrk="1" latinLnBrk="0" hangingPunct="1">
      <a:defRPr sz="3594" kern="1200">
        <a:solidFill>
          <a:schemeClr val="tx1"/>
        </a:solidFill>
        <a:latin typeface="Arial" charset="0"/>
        <a:ea typeface="+mn-ea"/>
        <a:cs typeface="+mn-cs"/>
      </a:defRPr>
    </a:lvl6pPr>
    <a:lvl7pPr marL="2346653" algn="l" defTabSz="782218" rtl="0" eaLnBrk="1" latinLnBrk="0" hangingPunct="1">
      <a:defRPr sz="3594" kern="1200">
        <a:solidFill>
          <a:schemeClr val="tx1"/>
        </a:solidFill>
        <a:latin typeface="Arial" charset="0"/>
        <a:ea typeface="+mn-ea"/>
        <a:cs typeface="+mn-cs"/>
      </a:defRPr>
    </a:lvl7pPr>
    <a:lvl8pPr marL="2737760" algn="l" defTabSz="782218" rtl="0" eaLnBrk="1" latinLnBrk="0" hangingPunct="1">
      <a:defRPr sz="3594" kern="1200">
        <a:solidFill>
          <a:schemeClr val="tx1"/>
        </a:solidFill>
        <a:latin typeface="Arial" charset="0"/>
        <a:ea typeface="+mn-ea"/>
        <a:cs typeface="+mn-cs"/>
      </a:defRPr>
    </a:lvl8pPr>
    <a:lvl9pPr marL="3128869" algn="l" defTabSz="782218" rtl="0" eaLnBrk="1" latinLnBrk="0" hangingPunct="1">
      <a:defRPr sz="3594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66"/>
    <a:srgbClr val="000099"/>
    <a:srgbClr val="FF9B00"/>
    <a:srgbClr val="FF4500"/>
    <a:srgbClr val="CC3300"/>
    <a:srgbClr val="0033CC"/>
    <a:srgbClr val="F0DBB0"/>
    <a:srgbClr val="760000"/>
    <a:srgbClr val="33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782" autoAdjust="0"/>
  </p:normalViewPr>
  <p:slideViewPr>
    <p:cSldViewPr snapToGrid="0">
      <p:cViewPr>
        <p:scale>
          <a:sx n="60" d="100"/>
          <a:sy n="60" d="100"/>
        </p:scale>
        <p:origin x="584" y="152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9666" cy="46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6" tIns="46754" rIns="93506" bIns="46754" numCol="1" anchor="t" anchorCtr="0" compatLnSpc="1">
            <a:prstTxWarp prst="textNoShape">
              <a:avLst/>
            </a:prstTxWarp>
          </a:bodyPr>
          <a:lstStyle>
            <a:lvl1pPr algn="l" defTabSz="935669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2"/>
            <a:ext cx="3039666" cy="46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6" tIns="46754" rIns="93506" bIns="46754" numCol="1" anchor="t" anchorCtr="0" compatLnSpc="1">
            <a:prstTxWarp prst="textNoShape">
              <a:avLst/>
            </a:prstTxWarp>
          </a:bodyPr>
          <a:lstStyle>
            <a:lvl1pPr algn="r" defTabSz="935669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196"/>
            <a:ext cx="3039666" cy="46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6" tIns="46754" rIns="93506" bIns="46754" numCol="1" anchor="b" anchorCtr="0" compatLnSpc="1">
            <a:prstTxWarp prst="textNoShape">
              <a:avLst/>
            </a:prstTxWarp>
          </a:bodyPr>
          <a:lstStyle>
            <a:lvl1pPr algn="l" defTabSz="935669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832196"/>
            <a:ext cx="3039666" cy="46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6" tIns="46754" rIns="93506" bIns="46754" numCol="1" anchor="b" anchorCtr="0" compatLnSpc="1">
            <a:prstTxWarp prst="textNoShape">
              <a:avLst/>
            </a:prstTxWarp>
          </a:bodyPr>
          <a:lstStyle>
            <a:lvl1pPr algn="r" defTabSz="935669">
              <a:defRPr sz="1300"/>
            </a:lvl1pPr>
          </a:lstStyle>
          <a:p>
            <a:pPr>
              <a:defRPr/>
            </a:pPr>
            <a:fld id="{0E7F4D70-7C79-4F3C-80E0-6B36C49963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82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42" tIns="41522" rIns="83042" bIns="41522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42" tIns="41522" rIns="83042" bIns="41522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4888" y="700088"/>
            <a:ext cx="24606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7" y="4416100"/>
            <a:ext cx="5607712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42" tIns="41522" rIns="83042" bIns="41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42" tIns="41522" rIns="83042" bIns="41522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42" tIns="41522" rIns="83042" bIns="41522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CBCCDC4C-AAC8-4801-9528-B26D162173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703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12" kern="1200">
        <a:solidFill>
          <a:schemeClr val="tx1"/>
        </a:solidFill>
        <a:latin typeface="Arial" charset="0"/>
        <a:ea typeface="+mn-ea"/>
        <a:cs typeface="+mn-cs"/>
      </a:defRPr>
    </a:lvl1pPr>
    <a:lvl2pPr marL="391108" algn="l" rtl="0" eaLnBrk="0" fontAlgn="base" hangingPunct="0">
      <a:spcBef>
        <a:spcPct val="30000"/>
      </a:spcBef>
      <a:spcAft>
        <a:spcPct val="0"/>
      </a:spcAft>
      <a:defRPr sz="1112" kern="1200">
        <a:solidFill>
          <a:schemeClr val="tx1"/>
        </a:solidFill>
        <a:latin typeface="Arial" charset="0"/>
        <a:ea typeface="+mn-ea"/>
        <a:cs typeface="+mn-cs"/>
      </a:defRPr>
    </a:lvl2pPr>
    <a:lvl3pPr marL="782218" algn="l" rtl="0" eaLnBrk="0" fontAlgn="base" hangingPunct="0">
      <a:spcBef>
        <a:spcPct val="30000"/>
      </a:spcBef>
      <a:spcAft>
        <a:spcPct val="0"/>
      </a:spcAft>
      <a:defRPr sz="1112" kern="1200">
        <a:solidFill>
          <a:schemeClr val="tx1"/>
        </a:solidFill>
        <a:latin typeface="Arial" charset="0"/>
        <a:ea typeface="+mn-ea"/>
        <a:cs typeface="+mn-cs"/>
      </a:defRPr>
    </a:lvl3pPr>
    <a:lvl4pPr marL="1173326" algn="l" rtl="0" eaLnBrk="0" fontAlgn="base" hangingPunct="0">
      <a:spcBef>
        <a:spcPct val="30000"/>
      </a:spcBef>
      <a:spcAft>
        <a:spcPct val="0"/>
      </a:spcAft>
      <a:defRPr sz="1112" kern="1200">
        <a:solidFill>
          <a:schemeClr val="tx1"/>
        </a:solidFill>
        <a:latin typeface="Arial" charset="0"/>
        <a:ea typeface="+mn-ea"/>
        <a:cs typeface="+mn-cs"/>
      </a:defRPr>
    </a:lvl4pPr>
    <a:lvl5pPr marL="1564436" algn="l" rtl="0" eaLnBrk="0" fontAlgn="base" hangingPunct="0">
      <a:spcBef>
        <a:spcPct val="30000"/>
      </a:spcBef>
      <a:spcAft>
        <a:spcPct val="0"/>
      </a:spcAft>
      <a:defRPr sz="1112" kern="1200">
        <a:solidFill>
          <a:schemeClr val="tx1"/>
        </a:solidFill>
        <a:latin typeface="Arial" charset="0"/>
        <a:ea typeface="+mn-ea"/>
        <a:cs typeface="+mn-cs"/>
      </a:defRPr>
    </a:lvl5pPr>
    <a:lvl6pPr marL="1955544" algn="l" defTabSz="782218" rtl="0" eaLnBrk="1" latinLnBrk="0" hangingPunct="1">
      <a:defRPr sz="1112" kern="1200">
        <a:solidFill>
          <a:schemeClr val="tx1"/>
        </a:solidFill>
        <a:latin typeface="+mn-lt"/>
        <a:ea typeface="+mn-ea"/>
        <a:cs typeface="+mn-cs"/>
      </a:defRPr>
    </a:lvl6pPr>
    <a:lvl7pPr marL="2346653" algn="l" defTabSz="782218" rtl="0" eaLnBrk="1" latinLnBrk="0" hangingPunct="1">
      <a:defRPr sz="1112" kern="1200">
        <a:solidFill>
          <a:schemeClr val="tx1"/>
        </a:solidFill>
        <a:latin typeface="+mn-lt"/>
        <a:ea typeface="+mn-ea"/>
        <a:cs typeface="+mn-cs"/>
      </a:defRPr>
    </a:lvl7pPr>
    <a:lvl8pPr marL="2737760" algn="l" defTabSz="782218" rtl="0" eaLnBrk="1" latinLnBrk="0" hangingPunct="1">
      <a:defRPr sz="1112" kern="1200">
        <a:solidFill>
          <a:schemeClr val="tx1"/>
        </a:solidFill>
        <a:latin typeface="+mn-lt"/>
        <a:ea typeface="+mn-ea"/>
        <a:cs typeface="+mn-cs"/>
      </a:defRPr>
    </a:lvl8pPr>
    <a:lvl9pPr marL="3128869" algn="l" defTabSz="782218" rtl="0" eaLnBrk="1" latinLnBrk="0" hangingPunct="1">
      <a:defRPr sz="11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74888" y="700088"/>
            <a:ext cx="2460625" cy="34829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CDC4C-AAC8-4801-9528-B26D1621731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53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0461" y="13296380"/>
            <a:ext cx="25734308" cy="91755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0913" y="24255796"/>
            <a:ext cx="21193403" cy="10938083"/>
          </a:xfrm>
        </p:spPr>
        <p:txBody>
          <a:bodyPr/>
          <a:lstStyle>
            <a:lvl1pPr marL="0" indent="0" algn="ctr">
              <a:buNone/>
              <a:defRPr/>
            </a:lvl1pPr>
            <a:lvl2pPr marL="382103" indent="0" algn="ctr">
              <a:buNone/>
              <a:defRPr/>
            </a:lvl2pPr>
            <a:lvl3pPr marL="764207" indent="0" algn="ctr">
              <a:buNone/>
              <a:defRPr/>
            </a:lvl3pPr>
            <a:lvl4pPr marL="1146311" indent="0" algn="ctr">
              <a:buNone/>
              <a:defRPr/>
            </a:lvl4pPr>
            <a:lvl5pPr marL="1528415" indent="0" algn="ctr">
              <a:buNone/>
              <a:defRPr/>
            </a:lvl5pPr>
            <a:lvl6pPr marL="1910518" indent="0" algn="ctr">
              <a:buNone/>
              <a:defRPr/>
            </a:lvl6pPr>
            <a:lvl7pPr marL="2292622" indent="0" algn="ctr">
              <a:buNone/>
              <a:defRPr/>
            </a:lvl7pPr>
            <a:lvl8pPr marL="2674724" indent="0" algn="ctr">
              <a:buNone/>
              <a:defRPr/>
            </a:lvl8pPr>
            <a:lvl9pPr marL="3056828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8FFAB-A6AE-49CD-B8DF-B1C1964C36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EEEF-1AB0-462E-B949-0E3CCFCF2E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49904" y="1711693"/>
            <a:ext cx="6811363" cy="3652482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3948" y="1711693"/>
            <a:ext cx="20345853" cy="3652482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A280-0192-48FA-80DC-323A766F3B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FAA5-4873-4B83-A8E8-7A4FEDDDFE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1535" y="27505220"/>
            <a:ext cx="25734308" cy="8501015"/>
          </a:xfrm>
        </p:spPr>
        <p:txBody>
          <a:bodyPr anchor="t"/>
          <a:lstStyle>
            <a:lvl1pPr algn="l">
              <a:defRPr sz="3344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1535" y="18142615"/>
            <a:ext cx="25734308" cy="9362604"/>
          </a:xfrm>
        </p:spPr>
        <p:txBody>
          <a:bodyPr anchor="b"/>
          <a:lstStyle>
            <a:lvl1pPr marL="0" indent="0">
              <a:buNone/>
              <a:defRPr sz="1588"/>
            </a:lvl1pPr>
            <a:lvl2pPr marL="382103" indent="0">
              <a:buNone/>
              <a:defRPr sz="1588"/>
            </a:lvl2pPr>
            <a:lvl3pPr marL="764207" indent="0">
              <a:buNone/>
              <a:defRPr sz="1421"/>
            </a:lvl3pPr>
            <a:lvl4pPr marL="1146311" indent="0">
              <a:buNone/>
              <a:defRPr sz="1254"/>
            </a:lvl4pPr>
            <a:lvl5pPr marL="1528415" indent="0">
              <a:buNone/>
              <a:defRPr sz="1254"/>
            </a:lvl5pPr>
            <a:lvl6pPr marL="1910518" indent="0">
              <a:buNone/>
              <a:defRPr sz="1254"/>
            </a:lvl6pPr>
            <a:lvl7pPr marL="2292622" indent="0">
              <a:buNone/>
              <a:defRPr sz="1254"/>
            </a:lvl7pPr>
            <a:lvl8pPr marL="2674724" indent="0">
              <a:buNone/>
              <a:defRPr sz="1254"/>
            </a:lvl8pPr>
            <a:lvl9pPr marL="3056828" indent="0">
              <a:buNone/>
              <a:defRPr sz="125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3B88-9875-4FC9-B901-2BB02705CC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3948" y="9989516"/>
            <a:ext cx="13578608" cy="28247004"/>
          </a:xfrm>
        </p:spPr>
        <p:txBody>
          <a:bodyPr/>
          <a:lstStyle>
            <a:lvl1pPr>
              <a:defRPr sz="2257"/>
            </a:lvl1pPr>
            <a:lvl2pPr>
              <a:defRPr sz="1923"/>
            </a:lvl2pPr>
            <a:lvl3pPr>
              <a:defRPr sz="1588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82659" y="9989516"/>
            <a:ext cx="13578608" cy="28247004"/>
          </a:xfrm>
        </p:spPr>
        <p:txBody>
          <a:bodyPr/>
          <a:lstStyle>
            <a:lvl1pPr>
              <a:defRPr sz="2257"/>
            </a:lvl1pPr>
            <a:lvl2pPr>
              <a:defRPr sz="1923"/>
            </a:lvl2pPr>
            <a:lvl3pPr>
              <a:defRPr sz="1588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C20FB-F583-495E-BC93-F860325ECD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955" y="1713335"/>
            <a:ext cx="27247319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3947" y="9580877"/>
            <a:ext cx="13376810" cy="3992852"/>
          </a:xfrm>
        </p:spPr>
        <p:txBody>
          <a:bodyPr anchor="b"/>
          <a:lstStyle>
            <a:lvl1pPr marL="0" indent="0">
              <a:buNone/>
              <a:defRPr sz="1923" b="1"/>
            </a:lvl1pPr>
            <a:lvl2pPr marL="382103" indent="0">
              <a:buNone/>
              <a:defRPr sz="1588" b="1"/>
            </a:lvl2pPr>
            <a:lvl3pPr marL="764207" indent="0">
              <a:buNone/>
              <a:defRPr sz="1588" b="1"/>
            </a:lvl3pPr>
            <a:lvl4pPr marL="1146311" indent="0">
              <a:buNone/>
              <a:defRPr sz="1421" b="1"/>
            </a:lvl4pPr>
            <a:lvl5pPr marL="1528415" indent="0">
              <a:buNone/>
              <a:defRPr sz="1421" b="1"/>
            </a:lvl5pPr>
            <a:lvl6pPr marL="1910518" indent="0">
              <a:buNone/>
              <a:defRPr sz="1421" b="1"/>
            </a:lvl6pPr>
            <a:lvl7pPr marL="2292622" indent="0">
              <a:buNone/>
              <a:defRPr sz="1421" b="1"/>
            </a:lvl7pPr>
            <a:lvl8pPr marL="2674724" indent="0">
              <a:buNone/>
              <a:defRPr sz="1421" b="1"/>
            </a:lvl8pPr>
            <a:lvl9pPr marL="3056828" indent="0">
              <a:buNone/>
              <a:defRPr sz="142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3947" y="13573730"/>
            <a:ext cx="13376810" cy="24662792"/>
          </a:xfrm>
        </p:spPr>
        <p:txBody>
          <a:bodyPr/>
          <a:lstStyle>
            <a:lvl1pPr>
              <a:defRPr sz="1923"/>
            </a:lvl1pPr>
            <a:lvl2pPr>
              <a:defRPr sz="1588"/>
            </a:lvl2pPr>
            <a:lvl3pPr>
              <a:defRPr sz="1588"/>
            </a:lvl3pPr>
            <a:lvl4pPr>
              <a:defRPr sz="1421"/>
            </a:lvl4pPr>
            <a:lvl5pPr>
              <a:defRPr sz="1421"/>
            </a:lvl5pPr>
            <a:lvl6pPr>
              <a:defRPr sz="1421"/>
            </a:lvl6pPr>
            <a:lvl7pPr>
              <a:defRPr sz="1421"/>
            </a:lvl7pPr>
            <a:lvl8pPr>
              <a:defRPr sz="1421"/>
            </a:lvl8pPr>
            <a:lvl9pPr>
              <a:defRPr sz="142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79767" y="9580877"/>
            <a:ext cx="13381502" cy="3992852"/>
          </a:xfrm>
        </p:spPr>
        <p:txBody>
          <a:bodyPr anchor="b"/>
          <a:lstStyle>
            <a:lvl1pPr marL="0" indent="0">
              <a:buNone/>
              <a:defRPr sz="1923" b="1"/>
            </a:lvl1pPr>
            <a:lvl2pPr marL="382103" indent="0">
              <a:buNone/>
              <a:defRPr sz="1588" b="1"/>
            </a:lvl2pPr>
            <a:lvl3pPr marL="764207" indent="0">
              <a:buNone/>
              <a:defRPr sz="1588" b="1"/>
            </a:lvl3pPr>
            <a:lvl4pPr marL="1146311" indent="0">
              <a:buNone/>
              <a:defRPr sz="1421" b="1"/>
            </a:lvl4pPr>
            <a:lvl5pPr marL="1528415" indent="0">
              <a:buNone/>
              <a:defRPr sz="1421" b="1"/>
            </a:lvl5pPr>
            <a:lvl6pPr marL="1910518" indent="0">
              <a:buNone/>
              <a:defRPr sz="1421" b="1"/>
            </a:lvl6pPr>
            <a:lvl7pPr marL="2292622" indent="0">
              <a:buNone/>
              <a:defRPr sz="1421" b="1"/>
            </a:lvl7pPr>
            <a:lvl8pPr marL="2674724" indent="0">
              <a:buNone/>
              <a:defRPr sz="1421" b="1"/>
            </a:lvl8pPr>
            <a:lvl9pPr marL="3056828" indent="0">
              <a:buNone/>
              <a:defRPr sz="142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79767" y="13573730"/>
            <a:ext cx="13381502" cy="24662792"/>
          </a:xfrm>
        </p:spPr>
        <p:txBody>
          <a:bodyPr/>
          <a:lstStyle>
            <a:lvl1pPr>
              <a:defRPr sz="1923"/>
            </a:lvl1pPr>
            <a:lvl2pPr>
              <a:defRPr sz="1588"/>
            </a:lvl2pPr>
            <a:lvl3pPr>
              <a:defRPr sz="1588"/>
            </a:lvl3pPr>
            <a:lvl4pPr>
              <a:defRPr sz="1421"/>
            </a:lvl4pPr>
            <a:lvl5pPr>
              <a:defRPr sz="1421"/>
            </a:lvl5pPr>
            <a:lvl6pPr>
              <a:defRPr sz="1421"/>
            </a:lvl6pPr>
            <a:lvl7pPr>
              <a:defRPr sz="1421"/>
            </a:lvl7pPr>
            <a:lvl8pPr>
              <a:defRPr sz="1421"/>
            </a:lvl8pPr>
            <a:lvl9pPr>
              <a:defRPr sz="142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836FF-731E-4E78-B190-A0D2449374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EF8A5-24EC-4490-A20D-515BF6AC4E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4022-3D26-43DF-BCF1-7D5F0C9AF9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949" y="1703485"/>
            <a:ext cx="9960338" cy="7253763"/>
          </a:xfrm>
        </p:spPr>
        <p:txBody>
          <a:bodyPr anchor="b"/>
          <a:lstStyle>
            <a:lvl1pPr algn="l">
              <a:defRPr sz="158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6591" y="1703486"/>
            <a:ext cx="16924683" cy="36533033"/>
          </a:xfrm>
        </p:spPr>
        <p:txBody>
          <a:bodyPr/>
          <a:lstStyle>
            <a:lvl1pPr>
              <a:defRPr sz="2675"/>
            </a:lvl1pPr>
            <a:lvl2pPr>
              <a:defRPr sz="2257"/>
            </a:lvl2pPr>
            <a:lvl3pPr>
              <a:defRPr sz="1923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3949" y="8957252"/>
            <a:ext cx="9960338" cy="29279271"/>
          </a:xfrm>
        </p:spPr>
        <p:txBody>
          <a:bodyPr/>
          <a:lstStyle>
            <a:lvl1pPr marL="0" indent="0">
              <a:buNone/>
              <a:defRPr sz="1254"/>
            </a:lvl1pPr>
            <a:lvl2pPr marL="382103" indent="0">
              <a:buNone/>
              <a:defRPr sz="1087"/>
            </a:lvl2pPr>
            <a:lvl3pPr marL="764207" indent="0">
              <a:buNone/>
              <a:defRPr sz="919"/>
            </a:lvl3pPr>
            <a:lvl4pPr marL="1146311" indent="0">
              <a:buNone/>
              <a:defRPr sz="669"/>
            </a:lvl4pPr>
            <a:lvl5pPr marL="1528415" indent="0">
              <a:buNone/>
              <a:defRPr sz="669"/>
            </a:lvl5pPr>
            <a:lvl6pPr marL="1910518" indent="0">
              <a:buNone/>
              <a:defRPr sz="669"/>
            </a:lvl6pPr>
            <a:lvl7pPr marL="2292622" indent="0">
              <a:buNone/>
              <a:defRPr sz="669"/>
            </a:lvl7pPr>
            <a:lvl8pPr marL="2674724" indent="0">
              <a:buNone/>
              <a:defRPr sz="669"/>
            </a:lvl8pPr>
            <a:lvl9pPr marL="3056828" indent="0">
              <a:buNone/>
              <a:defRPr sz="66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59AEE-0546-4482-B2A3-38695AF040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3779" y="29961983"/>
            <a:ext cx="18165503" cy="3538261"/>
          </a:xfrm>
        </p:spPr>
        <p:txBody>
          <a:bodyPr anchor="b"/>
          <a:lstStyle>
            <a:lvl1pPr algn="l">
              <a:defRPr sz="158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3779" y="3823818"/>
            <a:ext cx="18165503" cy="25683570"/>
          </a:xfrm>
        </p:spPr>
        <p:txBody>
          <a:bodyPr/>
          <a:lstStyle>
            <a:lvl1pPr marL="0" indent="0">
              <a:buNone/>
              <a:defRPr sz="2675"/>
            </a:lvl1pPr>
            <a:lvl2pPr marL="382103" indent="0">
              <a:buNone/>
              <a:defRPr sz="2257"/>
            </a:lvl2pPr>
            <a:lvl3pPr marL="764207" indent="0">
              <a:buNone/>
              <a:defRPr sz="1923"/>
            </a:lvl3pPr>
            <a:lvl4pPr marL="1146311" indent="0">
              <a:buNone/>
              <a:defRPr sz="1588"/>
            </a:lvl4pPr>
            <a:lvl5pPr marL="1528415" indent="0">
              <a:buNone/>
              <a:defRPr sz="1588"/>
            </a:lvl5pPr>
            <a:lvl6pPr marL="1910518" indent="0">
              <a:buNone/>
              <a:defRPr sz="1588"/>
            </a:lvl6pPr>
            <a:lvl7pPr marL="2292622" indent="0">
              <a:buNone/>
              <a:defRPr sz="1588"/>
            </a:lvl7pPr>
            <a:lvl8pPr marL="2674724" indent="0">
              <a:buNone/>
              <a:defRPr sz="1588"/>
            </a:lvl8pPr>
            <a:lvl9pPr marL="3056828" indent="0">
              <a:buNone/>
              <a:defRPr sz="1588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3779" y="33500244"/>
            <a:ext cx="18165503" cy="5023476"/>
          </a:xfrm>
        </p:spPr>
        <p:txBody>
          <a:bodyPr/>
          <a:lstStyle>
            <a:lvl1pPr marL="0" indent="0">
              <a:buNone/>
              <a:defRPr sz="1254"/>
            </a:lvl1pPr>
            <a:lvl2pPr marL="382103" indent="0">
              <a:buNone/>
              <a:defRPr sz="1087"/>
            </a:lvl2pPr>
            <a:lvl3pPr marL="764207" indent="0">
              <a:buNone/>
              <a:defRPr sz="919"/>
            </a:lvl3pPr>
            <a:lvl4pPr marL="1146311" indent="0">
              <a:buNone/>
              <a:defRPr sz="669"/>
            </a:lvl4pPr>
            <a:lvl5pPr marL="1528415" indent="0">
              <a:buNone/>
              <a:defRPr sz="669"/>
            </a:lvl5pPr>
            <a:lvl6pPr marL="1910518" indent="0">
              <a:buNone/>
              <a:defRPr sz="669"/>
            </a:lvl6pPr>
            <a:lvl7pPr marL="2292622" indent="0">
              <a:buNone/>
              <a:defRPr sz="669"/>
            </a:lvl7pPr>
            <a:lvl8pPr marL="2674724" indent="0">
              <a:buNone/>
              <a:defRPr sz="669"/>
            </a:lvl8pPr>
            <a:lvl9pPr marL="3056828" indent="0">
              <a:buNone/>
              <a:defRPr sz="66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70D1C-F361-4573-B747-3678496E71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3955" y="1711694"/>
            <a:ext cx="27247319" cy="713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3802" tIns="376901" rIns="753802" bIns="3769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955" y="9989516"/>
            <a:ext cx="27247319" cy="2824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3802" tIns="376901" rIns="753802" bIns="3769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3956" y="38978307"/>
            <a:ext cx="7063843" cy="29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53802" tIns="376901" rIns="753802" bIns="376901" numCol="1" anchor="t" anchorCtr="0" compatLnSpc="1">
            <a:prstTxWarp prst="textNoShape">
              <a:avLst/>
            </a:prstTxWarp>
          </a:bodyPr>
          <a:lstStyle>
            <a:lvl1pPr algn="l">
              <a:defRPr sz="9696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227" y="38978307"/>
            <a:ext cx="9586777" cy="29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53802" tIns="376901" rIns="753802" bIns="376901" numCol="1" anchor="t" anchorCtr="0" compatLnSpc="1">
            <a:prstTxWarp prst="textNoShape">
              <a:avLst/>
            </a:prstTxWarp>
          </a:bodyPr>
          <a:lstStyle>
            <a:lvl1pPr>
              <a:defRPr sz="9696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431" y="38978307"/>
            <a:ext cx="7063843" cy="29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53802" tIns="376901" rIns="753802" bIns="376901" numCol="1" anchor="t" anchorCtr="0" compatLnSpc="1">
            <a:prstTxWarp prst="textNoShape">
              <a:avLst/>
            </a:prstTxWarp>
          </a:bodyPr>
          <a:lstStyle>
            <a:lvl1pPr algn="r">
              <a:defRPr sz="9696"/>
            </a:lvl1pPr>
          </a:lstStyle>
          <a:p>
            <a:pPr>
              <a:defRPr/>
            </a:pPr>
            <a:fld id="{7F87A245-04AF-492C-879F-963ED474A6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00727" rtl="0" eaLnBrk="0" fontAlgn="base" hangingPunct="0">
        <a:spcBef>
          <a:spcPct val="0"/>
        </a:spcBef>
        <a:spcAft>
          <a:spcPct val="0"/>
        </a:spcAft>
        <a:defRPr sz="30343">
          <a:solidFill>
            <a:schemeClr val="tx2"/>
          </a:solidFill>
          <a:latin typeface="+mj-lt"/>
          <a:ea typeface="+mj-ea"/>
          <a:cs typeface="+mj-cs"/>
        </a:defRPr>
      </a:lvl1pPr>
      <a:lvl2pPr algn="ctr" defTabSz="6300727" rtl="0" eaLnBrk="0" fontAlgn="base" hangingPunct="0">
        <a:spcBef>
          <a:spcPct val="0"/>
        </a:spcBef>
        <a:spcAft>
          <a:spcPct val="0"/>
        </a:spcAft>
        <a:defRPr sz="30343">
          <a:solidFill>
            <a:schemeClr val="tx2"/>
          </a:solidFill>
          <a:latin typeface="Arial" charset="0"/>
        </a:defRPr>
      </a:lvl2pPr>
      <a:lvl3pPr algn="ctr" defTabSz="6300727" rtl="0" eaLnBrk="0" fontAlgn="base" hangingPunct="0">
        <a:spcBef>
          <a:spcPct val="0"/>
        </a:spcBef>
        <a:spcAft>
          <a:spcPct val="0"/>
        </a:spcAft>
        <a:defRPr sz="30343">
          <a:solidFill>
            <a:schemeClr val="tx2"/>
          </a:solidFill>
          <a:latin typeface="Arial" charset="0"/>
        </a:defRPr>
      </a:lvl3pPr>
      <a:lvl4pPr algn="ctr" defTabSz="6300727" rtl="0" eaLnBrk="0" fontAlgn="base" hangingPunct="0">
        <a:spcBef>
          <a:spcPct val="0"/>
        </a:spcBef>
        <a:spcAft>
          <a:spcPct val="0"/>
        </a:spcAft>
        <a:defRPr sz="30343">
          <a:solidFill>
            <a:schemeClr val="tx2"/>
          </a:solidFill>
          <a:latin typeface="Arial" charset="0"/>
        </a:defRPr>
      </a:lvl4pPr>
      <a:lvl5pPr algn="ctr" defTabSz="6300727" rtl="0" eaLnBrk="0" fontAlgn="base" hangingPunct="0">
        <a:spcBef>
          <a:spcPct val="0"/>
        </a:spcBef>
        <a:spcAft>
          <a:spcPct val="0"/>
        </a:spcAft>
        <a:defRPr sz="30343">
          <a:solidFill>
            <a:schemeClr val="tx2"/>
          </a:solidFill>
          <a:latin typeface="Arial" charset="0"/>
        </a:defRPr>
      </a:lvl5pPr>
      <a:lvl6pPr marL="382103" algn="ctr" defTabSz="6300727" rtl="0" fontAlgn="base">
        <a:spcBef>
          <a:spcPct val="0"/>
        </a:spcBef>
        <a:spcAft>
          <a:spcPct val="0"/>
        </a:spcAft>
        <a:defRPr sz="30343">
          <a:solidFill>
            <a:schemeClr val="tx2"/>
          </a:solidFill>
          <a:latin typeface="Arial" charset="0"/>
        </a:defRPr>
      </a:lvl6pPr>
      <a:lvl7pPr marL="764207" algn="ctr" defTabSz="6300727" rtl="0" fontAlgn="base">
        <a:spcBef>
          <a:spcPct val="0"/>
        </a:spcBef>
        <a:spcAft>
          <a:spcPct val="0"/>
        </a:spcAft>
        <a:defRPr sz="30343">
          <a:solidFill>
            <a:schemeClr val="tx2"/>
          </a:solidFill>
          <a:latin typeface="Arial" charset="0"/>
        </a:defRPr>
      </a:lvl7pPr>
      <a:lvl8pPr marL="1146311" algn="ctr" defTabSz="6300727" rtl="0" fontAlgn="base">
        <a:spcBef>
          <a:spcPct val="0"/>
        </a:spcBef>
        <a:spcAft>
          <a:spcPct val="0"/>
        </a:spcAft>
        <a:defRPr sz="30343">
          <a:solidFill>
            <a:schemeClr val="tx2"/>
          </a:solidFill>
          <a:latin typeface="Arial" charset="0"/>
        </a:defRPr>
      </a:lvl8pPr>
      <a:lvl9pPr marL="1528415" algn="ctr" defTabSz="6300727" rtl="0" fontAlgn="base">
        <a:spcBef>
          <a:spcPct val="0"/>
        </a:spcBef>
        <a:spcAft>
          <a:spcPct val="0"/>
        </a:spcAft>
        <a:defRPr sz="30343">
          <a:solidFill>
            <a:schemeClr val="tx2"/>
          </a:solidFill>
          <a:latin typeface="Arial" charset="0"/>
        </a:defRPr>
      </a:lvl9pPr>
    </p:titleStyle>
    <p:bodyStyle>
      <a:lvl1pPr marL="2364265" indent="-2364265" algn="l" defTabSz="6300727" rtl="0" eaLnBrk="0" fontAlgn="base" hangingPunct="0">
        <a:spcBef>
          <a:spcPct val="20000"/>
        </a:spcBef>
        <a:spcAft>
          <a:spcPct val="0"/>
        </a:spcAft>
        <a:buChar char="•"/>
        <a:defRPr sz="22068">
          <a:solidFill>
            <a:schemeClr val="tx1"/>
          </a:solidFill>
          <a:latin typeface="+mn-lt"/>
          <a:ea typeface="+mn-ea"/>
          <a:cs typeface="+mn-cs"/>
        </a:defRPr>
      </a:lvl1pPr>
      <a:lvl2pPr marL="5119923" indent="-1967568" algn="l" defTabSz="6300727" rtl="0" eaLnBrk="0" fontAlgn="base" hangingPunct="0">
        <a:spcBef>
          <a:spcPct val="20000"/>
        </a:spcBef>
        <a:spcAft>
          <a:spcPct val="0"/>
        </a:spcAft>
        <a:buChar char="–"/>
        <a:defRPr sz="19226">
          <a:solidFill>
            <a:schemeClr val="tx1"/>
          </a:solidFill>
          <a:latin typeface="+mn-lt"/>
        </a:defRPr>
      </a:lvl2pPr>
      <a:lvl3pPr marL="7876905" indent="-1576177" algn="l" defTabSz="6300727" rtl="0" eaLnBrk="0" fontAlgn="base" hangingPunct="0">
        <a:spcBef>
          <a:spcPct val="20000"/>
        </a:spcBef>
        <a:spcAft>
          <a:spcPct val="0"/>
        </a:spcAft>
        <a:buChar char="•"/>
        <a:defRPr sz="16551">
          <a:solidFill>
            <a:schemeClr val="tx1"/>
          </a:solidFill>
          <a:latin typeface="+mn-lt"/>
        </a:defRPr>
      </a:lvl3pPr>
      <a:lvl4pPr marL="11029259" indent="-1576177" algn="l" defTabSz="6300727" rtl="0" eaLnBrk="0" fontAlgn="base" hangingPunct="0">
        <a:spcBef>
          <a:spcPct val="20000"/>
        </a:spcBef>
        <a:spcAft>
          <a:spcPct val="0"/>
        </a:spcAft>
        <a:buChar char="–"/>
        <a:defRPr sz="13792">
          <a:solidFill>
            <a:schemeClr val="tx1"/>
          </a:solidFill>
          <a:latin typeface="+mn-lt"/>
        </a:defRPr>
      </a:lvl4pPr>
      <a:lvl5pPr marL="14178960" indent="-1576177" algn="l" defTabSz="6300727" rtl="0" eaLnBrk="0" fontAlgn="base" hangingPunct="0">
        <a:spcBef>
          <a:spcPct val="20000"/>
        </a:spcBef>
        <a:spcAft>
          <a:spcPct val="0"/>
        </a:spcAft>
        <a:buChar char="»"/>
        <a:defRPr sz="13792">
          <a:solidFill>
            <a:schemeClr val="tx1"/>
          </a:solidFill>
          <a:latin typeface="+mn-lt"/>
        </a:defRPr>
      </a:lvl5pPr>
      <a:lvl6pPr marL="14561063" indent="-1576177" algn="l" defTabSz="6300727" rtl="0" fontAlgn="base">
        <a:spcBef>
          <a:spcPct val="20000"/>
        </a:spcBef>
        <a:spcAft>
          <a:spcPct val="0"/>
        </a:spcAft>
        <a:buChar char="»"/>
        <a:defRPr sz="13792">
          <a:solidFill>
            <a:schemeClr val="tx1"/>
          </a:solidFill>
          <a:latin typeface="+mn-lt"/>
        </a:defRPr>
      </a:lvl6pPr>
      <a:lvl7pPr marL="14943167" indent="-1576177" algn="l" defTabSz="6300727" rtl="0" fontAlgn="base">
        <a:spcBef>
          <a:spcPct val="20000"/>
        </a:spcBef>
        <a:spcAft>
          <a:spcPct val="0"/>
        </a:spcAft>
        <a:buChar char="»"/>
        <a:defRPr sz="13792">
          <a:solidFill>
            <a:schemeClr val="tx1"/>
          </a:solidFill>
          <a:latin typeface="+mn-lt"/>
        </a:defRPr>
      </a:lvl7pPr>
      <a:lvl8pPr marL="15325270" indent="-1576177" algn="l" defTabSz="6300727" rtl="0" fontAlgn="base">
        <a:spcBef>
          <a:spcPct val="20000"/>
        </a:spcBef>
        <a:spcAft>
          <a:spcPct val="0"/>
        </a:spcAft>
        <a:buChar char="»"/>
        <a:defRPr sz="13792">
          <a:solidFill>
            <a:schemeClr val="tx1"/>
          </a:solidFill>
          <a:latin typeface="+mn-lt"/>
        </a:defRPr>
      </a:lvl8pPr>
      <a:lvl9pPr marL="15707374" indent="-1576177" algn="l" defTabSz="6300727" rtl="0" fontAlgn="base">
        <a:spcBef>
          <a:spcPct val="20000"/>
        </a:spcBef>
        <a:spcAft>
          <a:spcPct val="0"/>
        </a:spcAft>
        <a:buChar char="»"/>
        <a:defRPr sz="13792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6420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382103" algn="l" defTabSz="76420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764207" algn="l" defTabSz="76420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146311" algn="l" defTabSz="76420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528415" algn="l" defTabSz="76420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1910518" algn="l" defTabSz="76420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292622" algn="l" defTabSz="76420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674724" algn="l" defTabSz="76420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056828" algn="l" defTabSz="76420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tif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jpe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">
            <a:extLst>
              <a:ext uri="{FF2B5EF4-FFF2-40B4-BE49-F238E27FC236}">
                <a16:creationId xmlns:a16="http://schemas.microsoft.com/office/drawing/2014/main" id="{A756C07E-7933-FD4E-A467-5F27DBA638F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5884" y="41370400"/>
            <a:ext cx="30275213" cy="1479250"/>
          </a:xfrm>
          <a:prstGeom prst="rect">
            <a:avLst/>
          </a:prstGeom>
          <a:gradFill flip="none" rotWithShape="1">
            <a:gsLst>
              <a:gs pos="0">
                <a:srgbClr val="FF4500">
                  <a:alpha val="85230"/>
                </a:srgbClr>
              </a:gs>
              <a:gs pos="13000">
                <a:srgbClr val="FF9B00">
                  <a:alpha val="16375"/>
                </a:srgbClr>
              </a:gs>
              <a:gs pos="97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30574" tIns="30574" rIns="30574" bIns="30574" numCol="1" anchor="t" anchorCtr="0" compatLnSpc="1">
            <a:prstTxWarp prst="textNoShape">
              <a:avLst/>
            </a:prstTxWarp>
          </a:bodyPr>
          <a:lstStyle/>
          <a:p>
            <a:endParaRPr lang="es-AR" sz="3004" dirty="0"/>
          </a:p>
        </p:txBody>
      </p:sp>
      <p:sp>
        <p:nvSpPr>
          <p:cNvPr id="227" name="Rectangle 2">
            <a:extLst>
              <a:ext uri="{FF2B5EF4-FFF2-40B4-BE49-F238E27FC236}">
                <a16:creationId xmlns:a16="http://schemas.microsoft.com/office/drawing/2014/main" id="{8159B70F-72E0-4B43-BA17-D7C3466FA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82" y="-25102"/>
            <a:ext cx="30275213" cy="1868978"/>
          </a:xfrm>
          <a:prstGeom prst="rect">
            <a:avLst/>
          </a:prstGeom>
          <a:gradFill flip="none" rotWithShape="1">
            <a:gsLst>
              <a:gs pos="0">
                <a:srgbClr val="FF4500">
                  <a:alpha val="85230"/>
                </a:srgbClr>
              </a:gs>
              <a:gs pos="13000">
                <a:srgbClr val="FF9B00">
                  <a:alpha val="16375"/>
                </a:srgbClr>
              </a:gs>
              <a:gs pos="97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30574" tIns="30574" rIns="30574" bIns="30574" numCol="1" anchor="t" anchorCtr="0" compatLnSpc="1">
            <a:prstTxWarp prst="textNoShape">
              <a:avLst/>
            </a:prstTxWarp>
          </a:bodyPr>
          <a:lstStyle/>
          <a:p>
            <a:endParaRPr lang="es-AR" sz="3004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2843" y="1857251"/>
            <a:ext cx="22121735" cy="307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334" tIns="57166" rIns="114334" bIns="57166" anchor="ctr">
            <a:spAutoFit/>
          </a:bodyPr>
          <a:lstStyle/>
          <a:p>
            <a:pPr algn="l" defTabSz="1142540">
              <a:tabLst>
                <a:tab pos="3860218" algn="l"/>
              </a:tabLst>
            </a:pPr>
            <a:r>
              <a:rPr lang="it-IT" sz="2800" u="sng" dirty="0"/>
              <a:t>G. Duette </a:t>
            </a:r>
            <a:r>
              <a:rPr lang="it-IT" sz="2800" baseline="30000" dirty="0"/>
              <a:t>1</a:t>
            </a:r>
            <a:r>
              <a:rPr lang="it-IT" sz="2800" dirty="0"/>
              <a:t>,  B. </a:t>
            </a:r>
            <a:r>
              <a:rPr lang="it-IT" sz="2800" dirty="0" err="1"/>
              <a:t>Hiener</a:t>
            </a:r>
            <a:r>
              <a:rPr lang="it-IT" sz="2800" dirty="0"/>
              <a:t> </a:t>
            </a:r>
            <a:r>
              <a:rPr lang="it-IT" sz="2800" baseline="30000" dirty="0"/>
              <a:t>1</a:t>
            </a:r>
            <a:r>
              <a:rPr lang="it-IT" sz="2800" dirty="0"/>
              <a:t>,  H. Taylor </a:t>
            </a:r>
            <a:r>
              <a:rPr lang="it-IT" sz="2800" baseline="30000" dirty="0"/>
              <a:t>2</a:t>
            </a:r>
            <a:r>
              <a:rPr lang="it-IT" sz="2800" dirty="0"/>
              <a:t>,  </a:t>
            </a:r>
            <a:r>
              <a:rPr lang="it-IT" sz="2800" dirty="0" err="1"/>
              <a:t>F</a:t>
            </a:r>
            <a:r>
              <a:rPr lang="it-IT" sz="2800" dirty="0"/>
              <a:t>. </a:t>
            </a:r>
            <a:r>
              <a:rPr lang="it-IT" sz="2800" dirty="0" err="1"/>
              <a:t>Mazur</a:t>
            </a:r>
            <a:r>
              <a:rPr lang="it-IT" sz="2800" dirty="0"/>
              <a:t> </a:t>
            </a:r>
            <a:r>
              <a:rPr lang="it-IT" sz="2800" baseline="30000" dirty="0"/>
              <a:t>3</a:t>
            </a:r>
            <a:r>
              <a:rPr lang="it-IT" sz="2800" dirty="0"/>
              <a:t>,  B. </a:t>
            </a:r>
            <a:r>
              <a:rPr lang="it-IT" sz="2800" dirty="0" err="1"/>
              <a:t>Horsburgh</a:t>
            </a:r>
            <a:r>
              <a:rPr lang="it-IT" sz="2800" dirty="0"/>
              <a:t> </a:t>
            </a:r>
            <a:r>
              <a:rPr lang="it-IT" sz="2800" baseline="30000" dirty="0"/>
              <a:t>1</a:t>
            </a:r>
            <a:r>
              <a:rPr lang="it-IT" sz="2800" dirty="0"/>
              <a:t>,  K. Fisher </a:t>
            </a:r>
            <a:r>
              <a:rPr lang="it-IT" sz="2800" baseline="30000" dirty="0"/>
              <a:t>1</a:t>
            </a:r>
            <a:r>
              <a:rPr lang="it-IT" sz="2800" dirty="0"/>
              <a:t>, O. Tong</a:t>
            </a:r>
            <a:r>
              <a:rPr lang="it-IT" sz="2800" baseline="30000" dirty="0"/>
              <a:t>1</a:t>
            </a:r>
            <a:r>
              <a:rPr lang="it-IT" sz="2800" dirty="0"/>
              <a:t>, N. Nasr</a:t>
            </a:r>
            <a:r>
              <a:rPr lang="it-IT" sz="2800" baseline="30000" dirty="0"/>
              <a:t>1</a:t>
            </a:r>
            <a:r>
              <a:rPr lang="it-IT" sz="2800" dirty="0"/>
              <a:t> , A. Cunningham</a:t>
            </a:r>
            <a:r>
              <a:rPr lang="it-IT" sz="2800" baseline="30000" dirty="0"/>
              <a:t>1</a:t>
            </a:r>
            <a:r>
              <a:rPr lang="it-IT" sz="2800" dirty="0"/>
              <a:t>, E. Lee </a:t>
            </a:r>
            <a:r>
              <a:rPr lang="it-IT" sz="2800" baseline="30000" dirty="0"/>
              <a:t>1</a:t>
            </a:r>
            <a:r>
              <a:rPr lang="it-IT" sz="2800" dirty="0"/>
              <a:t>, H. </a:t>
            </a:r>
            <a:r>
              <a:rPr lang="it-IT" sz="2800" dirty="0" err="1"/>
              <a:t>Ahn</a:t>
            </a:r>
            <a:r>
              <a:rPr lang="it-IT" sz="2800" dirty="0"/>
              <a:t> </a:t>
            </a:r>
            <a:r>
              <a:rPr lang="it-IT" sz="2800" baseline="30000" dirty="0"/>
              <a:t>4</a:t>
            </a:r>
            <a:r>
              <a:rPr lang="it-IT" sz="2800" dirty="0"/>
              <a:t>,  A. </a:t>
            </a:r>
            <a:r>
              <a:rPr lang="it-IT" sz="2800" dirty="0" err="1"/>
              <a:t>Shaik</a:t>
            </a:r>
            <a:r>
              <a:rPr lang="it-IT" sz="2800" dirty="0"/>
              <a:t> </a:t>
            </a:r>
            <a:r>
              <a:rPr lang="it-IT" sz="2800" baseline="30000" dirty="0"/>
              <a:t>5</a:t>
            </a:r>
            <a:r>
              <a:rPr lang="it-IT" sz="2800" dirty="0"/>
              <a:t>,  </a:t>
            </a:r>
            <a:r>
              <a:rPr lang="it-IT" sz="2800" dirty="0" err="1"/>
              <a:t>R</a:t>
            </a:r>
            <a:r>
              <a:rPr lang="it-IT" sz="2800" dirty="0"/>
              <a:t>. </a:t>
            </a:r>
            <a:r>
              <a:rPr lang="it-IT" sz="2800" dirty="0" err="1"/>
              <a:t>Fromentin</a:t>
            </a:r>
            <a:r>
              <a:rPr lang="it-IT" sz="2800" dirty="0"/>
              <a:t> </a:t>
            </a:r>
            <a:r>
              <a:rPr lang="it-IT" sz="2800" baseline="30000" dirty="0"/>
              <a:t>6</a:t>
            </a:r>
            <a:r>
              <a:rPr lang="it-IT" sz="2800" dirty="0"/>
              <a:t>,  </a:t>
            </a:r>
            <a:r>
              <a:rPr lang="it-IT" sz="2800" dirty="0" err="1"/>
              <a:t>R</a:t>
            </a:r>
            <a:r>
              <a:rPr lang="it-IT" sz="2800" dirty="0"/>
              <a:t>. </a:t>
            </a:r>
            <a:r>
              <a:rPr lang="it-IT" sz="2800" dirty="0" err="1"/>
              <a:t>Hoh</a:t>
            </a:r>
            <a:r>
              <a:rPr lang="it-IT" sz="2800" dirty="0"/>
              <a:t> </a:t>
            </a:r>
            <a:r>
              <a:rPr lang="it-IT" sz="2800" baseline="30000" dirty="0"/>
              <a:t>7</a:t>
            </a:r>
            <a:r>
              <a:rPr lang="it-IT" sz="2800" dirty="0"/>
              <a:t>,  C. </a:t>
            </a:r>
            <a:r>
              <a:rPr lang="it-IT" sz="2800" dirty="0" err="1"/>
              <a:t>Bacchus-Souffan</a:t>
            </a:r>
            <a:r>
              <a:rPr lang="it-IT" sz="2800" dirty="0"/>
              <a:t> </a:t>
            </a:r>
            <a:r>
              <a:rPr lang="it-IT" sz="2800" baseline="30000" dirty="0"/>
              <a:t>4</a:t>
            </a:r>
            <a:r>
              <a:rPr lang="it-IT" sz="2800" dirty="0"/>
              <a:t>,  P. </a:t>
            </a:r>
            <a:r>
              <a:rPr lang="it-IT" sz="2800" dirty="0" err="1"/>
              <a:t>Hunt</a:t>
            </a:r>
            <a:r>
              <a:rPr lang="it-IT" sz="2800" dirty="0"/>
              <a:t> </a:t>
            </a:r>
            <a:r>
              <a:rPr lang="it-IT" sz="2800" baseline="30000" dirty="0"/>
              <a:t>4</a:t>
            </a:r>
            <a:r>
              <a:rPr lang="it-IT" sz="2800" dirty="0"/>
              <a:t>,  N. </a:t>
            </a:r>
            <a:r>
              <a:rPr lang="it-IT" sz="2800" dirty="0" err="1"/>
              <a:t>Chomont</a:t>
            </a:r>
            <a:r>
              <a:rPr lang="it-IT" sz="2800" dirty="0"/>
              <a:t> </a:t>
            </a:r>
            <a:r>
              <a:rPr lang="it-IT" sz="2800" baseline="30000" dirty="0"/>
              <a:t>8</a:t>
            </a:r>
            <a:r>
              <a:rPr lang="it-IT" sz="2800" dirty="0"/>
              <a:t>,  S. </a:t>
            </a:r>
            <a:r>
              <a:rPr lang="it-IT" sz="2800" dirty="0" err="1"/>
              <a:t>Deeks</a:t>
            </a:r>
            <a:r>
              <a:rPr lang="it-IT" sz="2800" dirty="0"/>
              <a:t> </a:t>
            </a:r>
            <a:r>
              <a:rPr lang="it-IT" sz="2800" baseline="30000" dirty="0"/>
              <a:t>9</a:t>
            </a:r>
            <a:r>
              <a:rPr lang="it-IT" sz="2800" dirty="0"/>
              <a:t>,  A. </a:t>
            </a:r>
            <a:r>
              <a:rPr lang="it-IT" sz="2800" dirty="0" err="1"/>
              <a:t>Kelleher</a:t>
            </a:r>
            <a:r>
              <a:rPr lang="it-IT" sz="2800" dirty="0"/>
              <a:t> </a:t>
            </a:r>
            <a:r>
              <a:rPr lang="it-IT" sz="2800" baseline="30000" dirty="0"/>
              <a:t>5</a:t>
            </a:r>
            <a:r>
              <a:rPr lang="it-IT" sz="2800" dirty="0"/>
              <a:t>,  T. </a:t>
            </a:r>
            <a:r>
              <a:rPr lang="it-IT" sz="2800" dirty="0" err="1"/>
              <a:t>Schlub</a:t>
            </a:r>
            <a:r>
              <a:rPr lang="it-IT" sz="2800" dirty="0"/>
              <a:t> </a:t>
            </a:r>
            <a:r>
              <a:rPr lang="it-IT" sz="2800" baseline="30000" dirty="0"/>
              <a:t>2</a:t>
            </a:r>
            <a:r>
              <a:rPr lang="it-IT" sz="2800" dirty="0"/>
              <a:t>,  S. Palmer </a:t>
            </a:r>
            <a:r>
              <a:rPr lang="it-IT" sz="2800" baseline="30000" dirty="0"/>
              <a:t>1</a:t>
            </a:r>
          </a:p>
          <a:p>
            <a:pPr algn="l" defTabSz="1142540">
              <a:tabLst>
                <a:tab pos="3860218" algn="l"/>
              </a:tabLst>
            </a:pPr>
            <a:endParaRPr lang="en-US" sz="600" dirty="0">
              <a:solidFill>
                <a:schemeClr val="accent2"/>
              </a:solidFill>
              <a:cs typeface="Times New Roman" pitchFamily="18" charset="0"/>
            </a:endParaRPr>
          </a:p>
          <a:p>
            <a:pPr algn="l" defTabSz="1142540">
              <a:tabLst>
                <a:tab pos="3860218" algn="l"/>
              </a:tabLst>
            </a:pPr>
            <a:r>
              <a:rPr lang="es-ES" sz="1600" b="1" baseline="30000" dirty="0"/>
              <a:t>1</a:t>
            </a:r>
            <a:r>
              <a:rPr lang="es-ES" sz="1600" dirty="0"/>
              <a:t>The </a:t>
            </a:r>
            <a:r>
              <a:rPr lang="es-ES" sz="1600" dirty="0" err="1"/>
              <a:t>Westmead</a:t>
            </a:r>
            <a:r>
              <a:rPr lang="es-ES" sz="1600" dirty="0"/>
              <a:t> </a:t>
            </a:r>
            <a:r>
              <a:rPr lang="es-ES" sz="1600" dirty="0" err="1"/>
              <a:t>Institute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Medical </a:t>
            </a:r>
            <a:r>
              <a:rPr lang="es-ES" sz="1600" dirty="0" err="1"/>
              <a:t>Research</a:t>
            </a:r>
            <a:r>
              <a:rPr lang="es-ES" sz="1600" dirty="0"/>
              <a:t>, Centre </a:t>
            </a:r>
            <a:r>
              <a:rPr lang="es-ES" sz="1600" dirty="0" err="1"/>
              <a:t>for</a:t>
            </a:r>
            <a:r>
              <a:rPr lang="es-ES" sz="1600" dirty="0"/>
              <a:t> Virus </a:t>
            </a:r>
            <a:r>
              <a:rPr lang="es-ES" sz="1600" dirty="0" err="1"/>
              <a:t>Research</a:t>
            </a:r>
            <a:r>
              <a:rPr lang="es-ES" sz="1600" dirty="0"/>
              <a:t>, </a:t>
            </a:r>
            <a:r>
              <a:rPr lang="es-ES" sz="1600" dirty="0" err="1"/>
              <a:t>Westmead</a:t>
            </a:r>
            <a:r>
              <a:rPr lang="es-ES" sz="1600" dirty="0"/>
              <a:t>, Australia, </a:t>
            </a:r>
            <a:r>
              <a:rPr lang="es-ES" sz="1600" b="1" baseline="30000" dirty="0"/>
              <a:t>2</a:t>
            </a:r>
            <a:r>
              <a:rPr lang="es-ES" sz="1600" dirty="0"/>
              <a:t>University of </a:t>
            </a:r>
            <a:r>
              <a:rPr lang="es-ES" sz="1600" dirty="0" err="1"/>
              <a:t>Sydney</a:t>
            </a:r>
            <a:r>
              <a:rPr lang="es-ES" sz="1600" dirty="0"/>
              <a:t>, </a:t>
            </a:r>
            <a:r>
              <a:rPr lang="es-ES" sz="1600" dirty="0" err="1"/>
              <a:t>School</a:t>
            </a:r>
            <a:r>
              <a:rPr lang="es-ES" sz="1600" dirty="0"/>
              <a:t> of </a:t>
            </a:r>
            <a:r>
              <a:rPr lang="es-ES" sz="1600" dirty="0" err="1"/>
              <a:t>Public</a:t>
            </a:r>
            <a:r>
              <a:rPr lang="es-ES" sz="1600" dirty="0"/>
              <a:t> </a:t>
            </a:r>
            <a:r>
              <a:rPr lang="es-ES" sz="1600" dirty="0" err="1"/>
              <a:t>Health</a:t>
            </a:r>
            <a:r>
              <a:rPr lang="es-ES" sz="1600" dirty="0"/>
              <a:t>, </a:t>
            </a:r>
            <a:r>
              <a:rPr lang="es-ES" sz="1600" dirty="0" err="1"/>
              <a:t>Faculty</a:t>
            </a:r>
            <a:r>
              <a:rPr lang="es-ES" sz="1600" dirty="0"/>
              <a:t> of Medicine and </a:t>
            </a:r>
            <a:r>
              <a:rPr lang="es-ES" sz="1600" dirty="0" err="1"/>
              <a:t>Health</a:t>
            </a:r>
            <a:r>
              <a:rPr lang="es-ES" sz="1600" dirty="0"/>
              <a:t>, </a:t>
            </a:r>
            <a:r>
              <a:rPr lang="es-ES" sz="1600" dirty="0" err="1"/>
              <a:t>Sydney</a:t>
            </a:r>
            <a:r>
              <a:rPr lang="es-ES" sz="1600" dirty="0"/>
              <a:t>, Australia, </a:t>
            </a:r>
            <a:r>
              <a:rPr lang="es-ES" sz="1600" b="1" baseline="30000" dirty="0"/>
              <a:t>3</a:t>
            </a:r>
            <a:r>
              <a:rPr lang="es-ES" sz="1600" dirty="0"/>
              <a:t>Universidade Federal de São Carlos, Programa de Genética Evolutiva e </a:t>
            </a:r>
            <a:r>
              <a:rPr lang="es-ES" sz="1600" dirty="0" err="1"/>
              <a:t>Biologia</a:t>
            </a:r>
            <a:r>
              <a:rPr lang="es-ES" sz="1600" dirty="0"/>
              <a:t> Molecular, São Carlos, </a:t>
            </a:r>
            <a:r>
              <a:rPr lang="es-ES" sz="1600" dirty="0" err="1"/>
              <a:t>Brazil</a:t>
            </a:r>
            <a:r>
              <a:rPr lang="es-ES" sz="1600" dirty="0"/>
              <a:t>, </a:t>
            </a:r>
            <a:r>
              <a:rPr lang="es-ES" sz="1600" b="1" baseline="30000" dirty="0"/>
              <a:t>4</a:t>
            </a:r>
            <a:r>
              <a:rPr lang="es-ES" sz="1600" dirty="0"/>
              <a:t>University of California San Francisco, </a:t>
            </a:r>
            <a:r>
              <a:rPr lang="es-ES" sz="1600" dirty="0" err="1"/>
              <a:t>Division</a:t>
            </a:r>
            <a:r>
              <a:rPr lang="es-ES" sz="1600" dirty="0"/>
              <a:t> of Experimental Medicine, San Francisco, </a:t>
            </a:r>
            <a:r>
              <a:rPr lang="es-ES" sz="1600" dirty="0" err="1"/>
              <a:t>United</a:t>
            </a:r>
            <a:r>
              <a:rPr lang="es-ES" sz="1600" dirty="0"/>
              <a:t> </a:t>
            </a:r>
            <a:r>
              <a:rPr lang="es-ES" sz="1600" dirty="0" err="1"/>
              <a:t>States</a:t>
            </a:r>
            <a:r>
              <a:rPr lang="es-ES" sz="1600" dirty="0"/>
              <a:t>, </a:t>
            </a:r>
            <a:r>
              <a:rPr lang="es-ES" sz="1600" b="1" baseline="30000" dirty="0"/>
              <a:t>5</a:t>
            </a:r>
            <a:r>
              <a:rPr lang="es-ES" sz="1600" dirty="0"/>
              <a:t>The </a:t>
            </a:r>
            <a:r>
              <a:rPr lang="es-ES" sz="1600" dirty="0" err="1"/>
              <a:t>Kirby</a:t>
            </a:r>
            <a:r>
              <a:rPr lang="es-ES" sz="1600" dirty="0"/>
              <a:t> </a:t>
            </a:r>
            <a:r>
              <a:rPr lang="es-ES" sz="1600" dirty="0" err="1"/>
              <a:t>Institute</a:t>
            </a:r>
            <a:r>
              <a:rPr lang="es-ES" sz="1600" dirty="0"/>
              <a:t>, </a:t>
            </a:r>
            <a:r>
              <a:rPr lang="es-ES" sz="1600" dirty="0" err="1"/>
              <a:t>University</a:t>
            </a:r>
            <a:r>
              <a:rPr lang="es-ES" sz="1600" dirty="0"/>
              <a:t> of New South </a:t>
            </a:r>
            <a:r>
              <a:rPr lang="es-ES" sz="1600" dirty="0" err="1"/>
              <a:t>Wales</a:t>
            </a:r>
            <a:r>
              <a:rPr lang="es-ES" sz="1600" dirty="0"/>
              <a:t>, </a:t>
            </a:r>
            <a:r>
              <a:rPr lang="es-ES" sz="1600" dirty="0" err="1"/>
              <a:t>Sydney</a:t>
            </a:r>
            <a:r>
              <a:rPr lang="es-ES" sz="1600" dirty="0"/>
              <a:t>, Australia, </a:t>
            </a:r>
            <a:r>
              <a:rPr lang="es-ES" sz="1600" b="1" baseline="30000" dirty="0"/>
              <a:t>6</a:t>
            </a:r>
            <a:r>
              <a:rPr lang="es-ES" sz="1600" dirty="0"/>
              <a:t>Centre de </a:t>
            </a:r>
            <a:r>
              <a:rPr lang="es-ES" sz="1600" dirty="0" err="1"/>
              <a:t>Recherche</a:t>
            </a:r>
            <a:r>
              <a:rPr lang="es-ES" sz="1600" dirty="0"/>
              <a:t> du Centre </a:t>
            </a:r>
            <a:r>
              <a:rPr lang="es-ES" sz="1600" dirty="0" err="1"/>
              <a:t>Hospitalier</a:t>
            </a:r>
            <a:r>
              <a:rPr lang="es-ES" sz="1600" dirty="0"/>
              <a:t> de </a:t>
            </a:r>
            <a:r>
              <a:rPr lang="es-ES" sz="1600" dirty="0" err="1"/>
              <a:t>l’Université</a:t>
            </a:r>
            <a:r>
              <a:rPr lang="es-ES" sz="1600" dirty="0"/>
              <a:t> de </a:t>
            </a:r>
            <a:r>
              <a:rPr lang="es-ES" sz="1600" dirty="0" err="1"/>
              <a:t>Montréal</a:t>
            </a:r>
            <a:r>
              <a:rPr lang="es-ES" sz="1600" dirty="0"/>
              <a:t>, Montreal, </a:t>
            </a:r>
            <a:r>
              <a:rPr lang="es-ES" sz="1600" dirty="0" err="1"/>
              <a:t>Canada</a:t>
            </a:r>
            <a:r>
              <a:rPr lang="es-ES" sz="1600" dirty="0"/>
              <a:t>, </a:t>
            </a:r>
            <a:r>
              <a:rPr lang="es-ES" sz="1600" b="1" baseline="30000" dirty="0"/>
              <a:t>7</a:t>
            </a:r>
            <a:r>
              <a:rPr lang="es-ES" sz="1600" dirty="0"/>
              <a:t>University of California, San Francisco, California, </a:t>
            </a:r>
            <a:r>
              <a:rPr lang="es-ES" sz="1600" dirty="0" err="1"/>
              <a:t>United</a:t>
            </a:r>
            <a:r>
              <a:rPr lang="es-ES" sz="1600" dirty="0"/>
              <a:t> </a:t>
            </a:r>
            <a:r>
              <a:rPr lang="es-ES" sz="1600" dirty="0" err="1"/>
              <a:t>States</a:t>
            </a:r>
            <a:r>
              <a:rPr lang="es-ES" sz="1600" dirty="0"/>
              <a:t> of </a:t>
            </a:r>
            <a:r>
              <a:rPr lang="es-ES" sz="1600" dirty="0" err="1"/>
              <a:t>America</a:t>
            </a:r>
            <a:r>
              <a:rPr lang="es-ES" sz="1600" dirty="0"/>
              <a:t>, </a:t>
            </a:r>
            <a:r>
              <a:rPr lang="es-ES" sz="1600" dirty="0" err="1"/>
              <a:t>Division</a:t>
            </a:r>
            <a:r>
              <a:rPr lang="es-ES" sz="1600" dirty="0"/>
              <a:t> of HIV, </a:t>
            </a:r>
            <a:r>
              <a:rPr lang="es-ES" sz="1600" dirty="0" err="1"/>
              <a:t>Infectious</a:t>
            </a:r>
            <a:r>
              <a:rPr lang="es-ES" sz="1600" dirty="0"/>
              <a:t> </a:t>
            </a:r>
            <a:r>
              <a:rPr lang="es-ES" sz="1600" dirty="0" err="1"/>
              <a:t>Diseases</a:t>
            </a:r>
            <a:r>
              <a:rPr lang="es-ES" sz="1600" dirty="0"/>
              <a:t> and Global Medicine, </a:t>
            </a:r>
            <a:r>
              <a:rPr lang="es-ES" sz="1600" dirty="0" err="1"/>
              <a:t>Department</a:t>
            </a:r>
            <a:r>
              <a:rPr lang="es-ES" sz="1600" dirty="0"/>
              <a:t> of Medicine, </a:t>
            </a:r>
            <a:r>
              <a:rPr lang="es-ES" sz="1600" dirty="0" err="1"/>
              <a:t>Zuckerberg</a:t>
            </a:r>
            <a:r>
              <a:rPr lang="es-ES" sz="1600" dirty="0"/>
              <a:t> San Francisco General Hospital, San Francisco, </a:t>
            </a:r>
            <a:r>
              <a:rPr lang="es-ES" sz="1600" dirty="0" err="1"/>
              <a:t>United</a:t>
            </a:r>
            <a:r>
              <a:rPr lang="es-ES" sz="1600" dirty="0"/>
              <a:t> </a:t>
            </a:r>
            <a:r>
              <a:rPr lang="es-ES" sz="1600" dirty="0" err="1"/>
              <a:t>States</a:t>
            </a:r>
            <a:r>
              <a:rPr lang="es-ES" sz="1600" dirty="0"/>
              <a:t>, </a:t>
            </a:r>
            <a:r>
              <a:rPr lang="es-ES" sz="1600" b="1" baseline="30000" dirty="0"/>
              <a:t>8</a:t>
            </a:r>
            <a:r>
              <a:rPr lang="es-ES" sz="1600" dirty="0"/>
              <a:t>Université de </a:t>
            </a:r>
            <a:r>
              <a:rPr lang="es-ES" sz="1600" dirty="0" err="1"/>
              <a:t>Montréal</a:t>
            </a:r>
            <a:r>
              <a:rPr lang="es-ES" sz="1600" dirty="0"/>
              <a:t>, </a:t>
            </a:r>
            <a:r>
              <a:rPr lang="es-ES" sz="1600" dirty="0" err="1"/>
              <a:t>Department</a:t>
            </a:r>
            <a:r>
              <a:rPr lang="es-ES" sz="1600" dirty="0"/>
              <a:t> of </a:t>
            </a:r>
            <a:r>
              <a:rPr lang="es-ES" sz="1600" dirty="0" err="1"/>
              <a:t>Microbiology</a:t>
            </a:r>
            <a:r>
              <a:rPr lang="es-ES" sz="1600" dirty="0"/>
              <a:t>, </a:t>
            </a:r>
            <a:r>
              <a:rPr lang="es-ES" sz="1600" dirty="0" err="1"/>
              <a:t>Infectiology</a:t>
            </a:r>
            <a:r>
              <a:rPr lang="es-ES" sz="1600" dirty="0"/>
              <a:t> and </a:t>
            </a:r>
            <a:r>
              <a:rPr lang="es-ES" sz="1600" dirty="0" err="1"/>
              <a:t>Immunology</a:t>
            </a:r>
            <a:r>
              <a:rPr lang="es-ES" sz="1600" dirty="0"/>
              <a:t>, Montreal, </a:t>
            </a:r>
            <a:r>
              <a:rPr lang="es-ES" sz="1600" dirty="0" err="1"/>
              <a:t>Canada</a:t>
            </a:r>
            <a:r>
              <a:rPr lang="es-ES" sz="1600" dirty="0"/>
              <a:t>, </a:t>
            </a:r>
            <a:r>
              <a:rPr lang="es-ES" sz="1600" b="1" baseline="30000" dirty="0"/>
              <a:t>9</a:t>
            </a:r>
            <a:r>
              <a:rPr lang="es-ES" sz="1600" dirty="0"/>
              <a:t>University of California San Francisco, </a:t>
            </a:r>
            <a:r>
              <a:rPr lang="es-ES" sz="1600" dirty="0" err="1"/>
              <a:t>Department</a:t>
            </a:r>
            <a:r>
              <a:rPr lang="es-ES" sz="1600" dirty="0"/>
              <a:t> of Medicine, San Francisco, </a:t>
            </a:r>
            <a:r>
              <a:rPr lang="es-ES" sz="1600" dirty="0" err="1"/>
              <a:t>United</a:t>
            </a:r>
            <a:r>
              <a:rPr lang="es-ES" sz="1600" dirty="0"/>
              <a:t> </a:t>
            </a:r>
            <a:r>
              <a:rPr lang="es-ES" sz="1600" dirty="0" err="1"/>
              <a:t>States</a:t>
            </a:r>
            <a:endParaRPr lang="es-ES" sz="1600" dirty="0"/>
          </a:p>
          <a:p>
            <a:pPr algn="l" defTabSz="1142540">
              <a:tabLst>
                <a:tab pos="3860218" algn="l"/>
              </a:tabLst>
            </a:pPr>
            <a:endParaRPr lang="es-AR" sz="1672" dirty="0"/>
          </a:p>
          <a:p>
            <a:pPr algn="l" defTabSz="1142540">
              <a:tabLst>
                <a:tab pos="3860218" algn="l"/>
              </a:tabLst>
            </a:pPr>
            <a:endParaRPr lang="es-AR" sz="1672" dirty="0"/>
          </a:p>
          <a:p>
            <a:pPr algn="l" defTabSz="1142540">
              <a:tabLst>
                <a:tab pos="3860218" algn="l"/>
              </a:tabLst>
            </a:pPr>
            <a:endParaRPr lang="es-ES" sz="1672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0" name="Line -451"/>
          <p:cNvSpPr>
            <a:spLocks noChangeShapeType="1"/>
          </p:cNvSpPr>
          <p:nvPr/>
        </p:nvSpPr>
        <p:spPr bwMode="auto">
          <a:xfrm>
            <a:off x="2421375" y="22155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1" name="Line -450"/>
          <p:cNvSpPr>
            <a:spLocks noChangeShapeType="1"/>
          </p:cNvSpPr>
          <p:nvPr/>
        </p:nvSpPr>
        <p:spPr bwMode="auto">
          <a:xfrm>
            <a:off x="2421375" y="4431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2" name="Line -449"/>
          <p:cNvSpPr>
            <a:spLocks noChangeShapeType="1"/>
          </p:cNvSpPr>
          <p:nvPr/>
        </p:nvSpPr>
        <p:spPr bwMode="auto">
          <a:xfrm>
            <a:off x="2430240" y="4431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3" name="Line -448"/>
          <p:cNvSpPr>
            <a:spLocks noChangeShapeType="1"/>
          </p:cNvSpPr>
          <p:nvPr/>
        </p:nvSpPr>
        <p:spPr bwMode="auto">
          <a:xfrm>
            <a:off x="2430240" y="66465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4" name="Line -444"/>
          <p:cNvSpPr>
            <a:spLocks noChangeShapeType="1"/>
          </p:cNvSpPr>
          <p:nvPr/>
        </p:nvSpPr>
        <p:spPr bwMode="auto">
          <a:xfrm>
            <a:off x="4968876" y="9175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5" name="Line -443"/>
          <p:cNvSpPr>
            <a:spLocks noChangeShapeType="1"/>
          </p:cNvSpPr>
          <p:nvPr/>
        </p:nvSpPr>
        <p:spPr bwMode="auto">
          <a:xfrm>
            <a:off x="4977740" y="9175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6" name="Line -442"/>
          <p:cNvSpPr>
            <a:spLocks noChangeShapeType="1"/>
          </p:cNvSpPr>
          <p:nvPr/>
        </p:nvSpPr>
        <p:spPr bwMode="auto">
          <a:xfrm>
            <a:off x="4977740" y="31330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7" name="Line -441"/>
          <p:cNvSpPr>
            <a:spLocks noChangeShapeType="1"/>
          </p:cNvSpPr>
          <p:nvPr/>
        </p:nvSpPr>
        <p:spPr bwMode="auto">
          <a:xfrm>
            <a:off x="4986604" y="31330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8" name="Line -440"/>
          <p:cNvSpPr>
            <a:spLocks noChangeShapeType="1"/>
          </p:cNvSpPr>
          <p:nvPr/>
        </p:nvSpPr>
        <p:spPr bwMode="auto">
          <a:xfrm>
            <a:off x="4986604" y="53486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9" name="Line -423"/>
          <p:cNvSpPr>
            <a:spLocks noChangeShapeType="1"/>
          </p:cNvSpPr>
          <p:nvPr/>
        </p:nvSpPr>
        <p:spPr bwMode="auto">
          <a:xfrm>
            <a:off x="2421375" y="4431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0" name="Line -420"/>
          <p:cNvSpPr>
            <a:spLocks noChangeShapeType="1"/>
          </p:cNvSpPr>
          <p:nvPr/>
        </p:nvSpPr>
        <p:spPr bwMode="auto">
          <a:xfrm>
            <a:off x="2430240" y="4431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1" name="Line -419"/>
          <p:cNvSpPr>
            <a:spLocks noChangeShapeType="1"/>
          </p:cNvSpPr>
          <p:nvPr/>
        </p:nvSpPr>
        <p:spPr bwMode="auto">
          <a:xfrm>
            <a:off x="2421375" y="22155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2" name="Line -404"/>
          <p:cNvSpPr>
            <a:spLocks noChangeShapeType="1"/>
          </p:cNvSpPr>
          <p:nvPr/>
        </p:nvSpPr>
        <p:spPr bwMode="auto">
          <a:xfrm>
            <a:off x="2421375" y="4431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3" name="Line -403"/>
          <p:cNvSpPr>
            <a:spLocks noChangeShapeType="1"/>
          </p:cNvSpPr>
          <p:nvPr/>
        </p:nvSpPr>
        <p:spPr bwMode="auto">
          <a:xfrm>
            <a:off x="2421375" y="66465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4" name="Line -402"/>
          <p:cNvSpPr>
            <a:spLocks noChangeShapeType="1"/>
          </p:cNvSpPr>
          <p:nvPr/>
        </p:nvSpPr>
        <p:spPr bwMode="auto">
          <a:xfrm>
            <a:off x="2430240" y="4431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5" name="Line -401"/>
          <p:cNvSpPr>
            <a:spLocks noChangeShapeType="1"/>
          </p:cNvSpPr>
          <p:nvPr/>
        </p:nvSpPr>
        <p:spPr bwMode="auto">
          <a:xfrm>
            <a:off x="2430240" y="66465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6" name="Line -400"/>
          <p:cNvSpPr>
            <a:spLocks noChangeShapeType="1"/>
          </p:cNvSpPr>
          <p:nvPr/>
        </p:nvSpPr>
        <p:spPr bwMode="auto">
          <a:xfrm>
            <a:off x="2421375" y="4431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7" name="Line -385"/>
          <p:cNvSpPr>
            <a:spLocks noChangeShapeType="1"/>
          </p:cNvSpPr>
          <p:nvPr/>
        </p:nvSpPr>
        <p:spPr bwMode="auto">
          <a:xfrm>
            <a:off x="2421375" y="66465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8" name="Line -384"/>
          <p:cNvSpPr>
            <a:spLocks noChangeShapeType="1"/>
          </p:cNvSpPr>
          <p:nvPr/>
        </p:nvSpPr>
        <p:spPr bwMode="auto">
          <a:xfrm>
            <a:off x="2430240" y="66465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9" name="Line -383"/>
          <p:cNvSpPr>
            <a:spLocks noChangeShapeType="1"/>
          </p:cNvSpPr>
          <p:nvPr/>
        </p:nvSpPr>
        <p:spPr bwMode="auto">
          <a:xfrm>
            <a:off x="2421375" y="66465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30" name="Line -369"/>
          <p:cNvSpPr>
            <a:spLocks noChangeShapeType="1"/>
          </p:cNvSpPr>
          <p:nvPr/>
        </p:nvSpPr>
        <p:spPr bwMode="auto">
          <a:xfrm>
            <a:off x="2421375" y="110775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31" name="Line -368"/>
          <p:cNvSpPr>
            <a:spLocks noChangeShapeType="1"/>
          </p:cNvSpPr>
          <p:nvPr/>
        </p:nvSpPr>
        <p:spPr bwMode="auto">
          <a:xfrm>
            <a:off x="2421375" y="88620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32" name="Line -367"/>
          <p:cNvSpPr>
            <a:spLocks noChangeShapeType="1"/>
          </p:cNvSpPr>
          <p:nvPr/>
        </p:nvSpPr>
        <p:spPr bwMode="auto">
          <a:xfrm>
            <a:off x="2430240" y="88620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33" name="Line -366"/>
          <p:cNvSpPr>
            <a:spLocks noChangeShapeType="1"/>
          </p:cNvSpPr>
          <p:nvPr/>
        </p:nvSpPr>
        <p:spPr bwMode="auto">
          <a:xfrm>
            <a:off x="2421375" y="88620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34" name="Line -358"/>
          <p:cNvSpPr>
            <a:spLocks noChangeShapeType="1"/>
          </p:cNvSpPr>
          <p:nvPr/>
        </p:nvSpPr>
        <p:spPr bwMode="auto">
          <a:xfrm>
            <a:off x="1180422" y="132930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35" name="Line -357"/>
          <p:cNvSpPr>
            <a:spLocks noChangeShapeType="1"/>
          </p:cNvSpPr>
          <p:nvPr/>
        </p:nvSpPr>
        <p:spPr bwMode="auto">
          <a:xfrm>
            <a:off x="2421375" y="132930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36" name="Line -355"/>
          <p:cNvSpPr>
            <a:spLocks noChangeShapeType="1"/>
          </p:cNvSpPr>
          <p:nvPr/>
        </p:nvSpPr>
        <p:spPr bwMode="auto">
          <a:xfrm>
            <a:off x="2430240" y="132930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37" name="Line -354"/>
          <p:cNvSpPr>
            <a:spLocks noChangeShapeType="1"/>
          </p:cNvSpPr>
          <p:nvPr/>
        </p:nvSpPr>
        <p:spPr bwMode="auto">
          <a:xfrm>
            <a:off x="2430240" y="110775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38" name="Line -345"/>
          <p:cNvSpPr>
            <a:spLocks noChangeShapeType="1"/>
          </p:cNvSpPr>
          <p:nvPr/>
        </p:nvSpPr>
        <p:spPr bwMode="auto">
          <a:xfrm>
            <a:off x="2421375" y="155086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39" name="Line -344"/>
          <p:cNvSpPr>
            <a:spLocks noChangeShapeType="1"/>
          </p:cNvSpPr>
          <p:nvPr/>
        </p:nvSpPr>
        <p:spPr bwMode="auto">
          <a:xfrm>
            <a:off x="2430240" y="155086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40" name="Line -343"/>
          <p:cNvSpPr>
            <a:spLocks noChangeShapeType="1"/>
          </p:cNvSpPr>
          <p:nvPr/>
        </p:nvSpPr>
        <p:spPr bwMode="auto">
          <a:xfrm>
            <a:off x="2421375" y="132930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41" name="Line -332"/>
          <p:cNvSpPr>
            <a:spLocks noChangeShapeType="1"/>
          </p:cNvSpPr>
          <p:nvPr/>
        </p:nvSpPr>
        <p:spPr bwMode="auto">
          <a:xfrm>
            <a:off x="2421375" y="155086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42" name="Line -331"/>
          <p:cNvSpPr>
            <a:spLocks noChangeShapeType="1"/>
          </p:cNvSpPr>
          <p:nvPr/>
        </p:nvSpPr>
        <p:spPr bwMode="auto">
          <a:xfrm>
            <a:off x="2421375" y="177241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43" name="Line -330"/>
          <p:cNvSpPr>
            <a:spLocks noChangeShapeType="1"/>
          </p:cNvSpPr>
          <p:nvPr/>
        </p:nvSpPr>
        <p:spPr bwMode="auto">
          <a:xfrm>
            <a:off x="2430240" y="155086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44" name="Line -329"/>
          <p:cNvSpPr>
            <a:spLocks noChangeShapeType="1"/>
          </p:cNvSpPr>
          <p:nvPr/>
        </p:nvSpPr>
        <p:spPr bwMode="auto">
          <a:xfrm>
            <a:off x="2430240" y="177241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45" name="Line -328"/>
          <p:cNvSpPr>
            <a:spLocks noChangeShapeType="1"/>
          </p:cNvSpPr>
          <p:nvPr/>
        </p:nvSpPr>
        <p:spPr bwMode="auto">
          <a:xfrm>
            <a:off x="2421375" y="155086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46" name="Line -312"/>
          <p:cNvSpPr>
            <a:spLocks noChangeShapeType="1"/>
          </p:cNvSpPr>
          <p:nvPr/>
        </p:nvSpPr>
        <p:spPr bwMode="auto">
          <a:xfrm>
            <a:off x="2421375" y="177241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47" name="Line -311"/>
          <p:cNvSpPr>
            <a:spLocks noChangeShapeType="1"/>
          </p:cNvSpPr>
          <p:nvPr/>
        </p:nvSpPr>
        <p:spPr bwMode="auto">
          <a:xfrm>
            <a:off x="2421375" y="199396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48" name="Line -310"/>
          <p:cNvSpPr>
            <a:spLocks noChangeShapeType="1"/>
          </p:cNvSpPr>
          <p:nvPr/>
        </p:nvSpPr>
        <p:spPr bwMode="auto">
          <a:xfrm>
            <a:off x="2430240" y="177241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49" name="Line -309"/>
          <p:cNvSpPr>
            <a:spLocks noChangeShapeType="1"/>
          </p:cNvSpPr>
          <p:nvPr/>
        </p:nvSpPr>
        <p:spPr bwMode="auto">
          <a:xfrm>
            <a:off x="2430240" y="199396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50" name="Line -308"/>
          <p:cNvSpPr>
            <a:spLocks noChangeShapeType="1"/>
          </p:cNvSpPr>
          <p:nvPr/>
        </p:nvSpPr>
        <p:spPr bwMode="auto">
          <a:xfrm>
            <a:off x="2421375" y="177241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51" name="Line -292"/>
          <p:cNvSpPr>
            <a:spLocks noChangeShapeType="1"/>
          </p:cNvSpPr>
          <p:nvPr/>
        </p:nvSpPr>
        <p:spPr bwMode="auto">
          <a:xfrm>
            <a:off x="2421375" y="199396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52" name="Line -291"/>
          <p:cNvSpPr>
            <a:spLocks noChangeShapeType="1"/>
          </p:cNvSpPr>
          <p:nvPr/>
        </p:nvSpPr>
        <p:spPr bwMode="auto">
          <a:xfrm>
            <a:off x="2421375" y="221551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53" name="Line -290"/>
          <p:cNvSpPr>
            <a:spLocks noChangeShapeType="1"/>
          </p:cNvSpPr>
          <p:nvPr/>
        </p:nvSpPr>
        <p:spPr bwMode="auto">
          <a:xfrm>
            <a:off x="2430240" y="199396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54" name="Line -289"/>
          <p:cNvSpPr>
            <a:spLocks noChangeShapeType="1"/>
          </p:cNvSpPr>
          <p:nvPr/>
        </p:nvSpPr>
        <p:spPr bwMode="auto">
          <a:xfrm>
            <a:off x="2430240" y="221551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55" name="Line -288"/>
          <p:cNvSpPr>
            <a:spLocks noChangeShapeType="1"/>
          </p:cNvSpPr>
          <p:nvPr/>
        </p:nvSpPr>
        <p:spPr bwMode="auto">
          <a:xfrm>
            <a:off x="2421375" y="199396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56" name="Line -272"/>
          <p:cNvSpPr>
            <a:spLocks noChangeShapeType="1"/>
          </p:cNvSpPr>
          <p:nvPr/>
        </p:nvSpPr>
        <p:spPr bwMode="auto">
          <a:xfrm>
            <a:off x="2421375" y="221551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57" name="Line -271"/>
          <p:cNvSpPr>
            <a:spLocks noChangeShapeType="1"/>
          </p:cNvSpPr>
          <p:nvPr/>
        </p:nvSpPr>
        <p:spPr bwMode="auto">
          <a:xfrm>
            <a:off x="2421375" y="243706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58" name="Line -270"/>
          <p:cNvSpPr>
            <a:spLocks noChangeShapeType="1"/>
          </p:cNvSpPr>
          <p:nvPr/>
        </p:nvSpPr>
        <p:spPr bwMode="auto">
          <a:xfrm>
            <a:off x="2430240" y="221551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59" name="Line -269"/>
          <p:cNvSpPr>
            <a:spLocks noChangeShapeType="1"/>
          </p:cNvSpPr>
          <p:nvPr/>
        </p:nvSpPr>
        <p:spPr bwMode="auto">
          <a:xfrm>
            <a:off x="2430240" y="243706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60" name="Line -268"/>
          <p:cNvSpPr>
            <a:spLocks noChangeShapeType="1"/>
          </p:cNvSpPr>
          <p:nvPr/>
        </p:nvSpPr>
        <p:spPr bwMode="auto">
          <a:xfrm>
            <a:off x="2421375" y="221551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61" name="Line -252"/>
          <p:cNvSpPr>
            <a:spLocks noChangeShapeType="1"/>
          </p:cNvSpPr>
          <p:nvPr/>
        </p:nvSpPr>
        <p:spPr bwMode="auto">
          <a:xfrm>
            <a:off x="2421375" y="243706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62" name="Line -251"/>
          <p:cNvSpPr>
            <a:spLocks noChangeShapeType="1"/>
          </p:cNvSpPr>
          <p:nvPr/>
        </p:nvSpPr>
        <p:spPr bwMode="auto">
          <a:xfrm>
            <a:off x="2421375" y="265861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63" name="Line -250"/>
          <p:cNvSpPr>
            <a:spLocks noChangeShapeType="1"/>
          </p:cNvSpPr>
          <p:nvPr/>
        </p:nvSpPr>
        <p:spPr bwMode="auto">
          <a:xfrm>
            <a:off x="2430240" y="243706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64" name="Line -249"/>
          <p:cNvSpPr>
            <a:spLocks noChangeShapeType="1"/>
          </p:cNvSpPr>
          <p:nvPr/>
        </p:nvSpPr>
        <p:spPr bwMode="auto">
          <a:xfrm>
            <a:off x="2430240" y="265861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65" name="Line -248"/>
          <p:cNvSpPr>
            <a:spLocks noChangeShapeType="1"/>
          </p:cNvSpPr>
          <p:nvPr/>
        </p:nvSpPr>
        <p:spPr bwMode="auto">
          <a:xfrm>
            <a:off x="2421375" y="243706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66" name="Line -232"/>
          <p:cNvSpPr>
            <a:spLocks noChangeShapeType="1"/>
          </p:cNvSpPr>
          <p:nvPr/>
        </p:nvSpPr>
        <p:spPr bwMode="auto">
          <a:xfrm>
            <a:off x="2421375" y="265861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67" name="Line -231"/>
          <p:cNvSpPr>
            <a:spLocks noChangeShapeType="1"/>
          </p:cNvSpPr>
          <p:nvPr/>
        </p:nvSpPr>
        <p:spPr bwMode="auto">
          <a:xfrm>
            <a:off x="2421375" y="288017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68" name="Line -230"/>
          <p:cNvSpPr>
            <a:spLocks noChangeShapeType="1"/>
          </p:cNvSpPr>
          <p:nvPr/>
        </p:nvSpPr>
        <p:spPr bwMode="auto">
          <a:xfrm>
            <a:off x="2430240" y="265861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69" name="Line -229"/>
          <p:cNvSpPr>
            <a:spLocks noChangeShapeType="1"/>
          </p:cNvSpPr>
          <p:nvPr/>
        </p:nvSpPr>
        <p:spPr bwMode="auto">
          <a:xfrm>
            <a:off x="2430240" y="288017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70" name="Line -228"/>
          <p:cNvSpPr>
            <a:spLocks noChangeShapeType="1"/>
          </p:cNvSpPr>
          <p:nvPr/>
        </p:nvSpPr>
        <p:spPr bwMode="auto">
          <a:xfrm>
            <a:off x="2421375" y="265861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71" name="Line -212"/>
          <p:cNvSpPr>
            <a:spLocks noChangeShapeType="1"/>
          </p:cNvSpPr>
          <p:nvPr/>
        </p:nvSpPr>
        <p:spPr bwMode="auto">
          <a:xfrm>
            <a:off x="2421375" y="288017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72" name="Line -210"/>
          <p:cNvSpPr>
            <a:spLocks noChangeShapeType="1"/>
          </p:cNvSpPr>
          <p:nvPr/>
        </p:nvSpPr>
        <p:spPr bwMode="auto">
          <a:xfrm>
            <a:off x="2430240" y="288017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73" name="Line -208"/>
          <p:cNvSpPr>
            <a:spLocks noChangeShapeType="1"/>
          </p:cNvSpPr>
          <p:nvPr/>
        </p:nvSpPr>
        <p:spPr bwMode="auto">
          <a:xfrm>
            <a:off x="2421375" y="288017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74" name="Line -187"/>
          <p:cNvSpPr>
            <a:spLocks noChangeShapeType="1"/>
          </p:cNvSpPr>
          <p:nvPr/>
        </p:nvSpPr>
        <p:spPr bwMode="auto">
          <a:xfrm>
            <a:off x="2430240" y="332327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75" name="Line -186"/>
          <p:cNvSpPr>
            <a:spLocks noChangeShapeType="1"/>
          </p:cNvSpPr>
          <p:nvPr/>
        </p:nvSpPr>
        <p:spPr bwMode="auto">
          <a:xfrm>
            <a:off x="2430240" y="3544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76" name="Line -181"/>
          <p:cNvSpPr>
            <a:spLocks noChangeShapeType="1"/>
          </p:cNvSpPr>
          <p:nvPr/>
        </p:nvSpPr>
        <p:spPr bwMode="auto">
          <a:xfrm>
            <a:off x="4977740" y="297192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77" name="Line -180"/>
          <p:cNvSpPr>
            <a:spLocks noChangeShapeType="1"/>
          </p:cNvSpPr>
          <p:nvPr/>
        </p:nvSpPr>
        <p:spPr bwMode="auto">
          <a:xfrm>
            <a:off x="4977740" y="319348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78" name="Line -179"/>
          <p:cNvSpPr>
            <a:spLocks noChangeShapeType="1"/>
          </p:cNvSpPr>
          <p:nvPr/>
        </p:nvSpPr>
        <p:spPr bwMode="auto">
          <a:xfrm>
            <a:off x="4986604" y="319348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79" name="Line -178"/>
          <p:cNvSpPr>
            <a:spLocks noChangeShapeType="1"/>
          </p:cNvSpPr>
          <p:nvPr/>
        </p:nvSpPr>
        <p:spPr bwMode="auto">
          <a:xfrm>
            <a:off x="4986604" y="341503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80" name="Line -37"/>
          <p:cNvSpPr>
            <a:spLocks noChangeShapeType="1"/>
          </p:cNvSpPr>
          <p:nvPr/>
        </p:nvSpPr>
        <p:spPr bwMode="auto">
          <a:xfrm>
            <a:off x="2430240" y="4287027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81" name="Line -36"/>
          <p:cNvSpPr>
            <a:spLocks noChangeShapeType="1"/>
          </p:cNvSpPr>
          <p:nvPr/>
        </p:nvSpPr>
        <p:spPr bwMode="auto">
          <a:xfrm>
            <a:off x="2430240" y="414935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82" name="Line -31"/>
          <p:cNvSpPr>
            <a:spLocks noChangeShapeType="1"/>
          </p:cNvSpPr>
          <p:nvPr/>
        </p:nvSpPr>
        <p:spPr bwMode="auto">
          <a:xfrm>
            <a:off x="4977740" y="459245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83" name="Line -30"/>
          <p:cNvSpPr>
            <a:spLocks noChangeShapeType="1"/>
          </p:cNvSpPr>
          <p:nvPr/>
        </p:nvSpPr>
        <p:spPr bwMode="auto">
          <a:xfrm>
            <a:off x="4977740" y="11224867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84" name="Line -29"/>
          <p:cNvSpPr>
            <a:spLocks noChangeShapeType="1"/>
          </p:cNvSpPr>
          <p:nvPr/>
        </p:nvSpPr>
        <p:spPr bwMode="auto">
          <a:xfrm>
            <a:off x="4986604" y="11224867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85" name="Line -28"/>
          <p:cNvSpPr>
            <a:spLocks noChangeShapeType="1"/>
          </p:cNvSpPr>
          <p:nvPr/>
        </p:nvSpPr>
        <p:spPr bwMode="auto">
          <a:xfrm>
            <a:off x="4986604" y="1144641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grpSp>
        <p:nvGrpSpPr>
          <p:cNvPr id="86" name="Group 184"/>
          <p:cNvGrpSpPr>
            <a:grpSpLocks/>
          </p:cNvGrpSpPr>
          <p:nvPr/>
        </p:nvGrpSpPr>
        <p:grpSpPr bwMode="auto">
          <a:xfrm>
            <a:off x="102306" y="39766544"/>
            <a:ext cx="30010236" cy="1247458"/>
            <a:chOff x="10114" y="9705"/>
            <a:chExt cx="23327" cy="737"/>
          </a:xfrm>
        </p:grpSpPr>
        <p:sp>
          <p:nvSpPr>
            <p:cNvPr id="87" name="Text Box 6368"/>
            <p:cNvSpPr txBox="1">
              <a:spLocks noChangeArrowheads="1"/>
            </p:cNvSpPr>
            <p:nvPr/>
          </p:nvSpPr>
          <p:spPr bwMode="auto">
            <a:xfrm>
              <a:off x="10114" y="9705"/>
              <a:ext cx="23327" cy="382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B6D3F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6301882">
                <a:spcBef>
                  <a:spcPct val="50000"/>
                </a:spcBef>
              </a:pPr>
              <a:r>
                <a:rPr lang="es-ES" sz="3600" b="1">
                  <a:solidFill>
                    <a:schemeClr val="bg1"/>
                  </a:solidFill>
                </a:rPr>
                <a:t>CONCLUSIONS</a:t>
              </a:r>
            </a:p>
          </p:txBody>
        </p:sp>
        <p:sp>
          <p:nvSpPr>
            <p:cNvPr id="88" name="130 CuadroTexto"/>
            <p:cNvSpPr txBox="1">
              <a:spLocks noChangeArrowheads="1"/>
            </p:cNvSpPr>
            <p:nvPr/>
          </p:nvSpPr>
          <p:spPr bwMode="auto">
            <a:xfrm>
              <a:off x="10986" y="10007"/>
              <a:ext cx="21581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60000"/>
                </a:lnSpc>
                <a:buFont typeface="Wingdings" pitchFamily="2" charset="2"/>
                <a:buNone/>
              </a:pPr>
              <a:endParaRPr lang="en-US" sz="3009"/>
            </a:p>
          </p:txBody>
        </p:sp>
      </p:grpSp>
      <p:grpSp>
        <p:nvGrpSpPr>
          <p:cNvPr id="95" name="94 Grupo"/>
          <p:cNvGrpSpPr/>
          <p:nvPr/>
        </p:nvGrpSpPr>
        <p:grpSpPr>
          <a:xfrm>
            <a:off x="274313" y="4393976"/>
            <a:ext cx="29639851" cy="6338871"/>
            <a:chOff x="-643182" y="6035780"/>
            <a:chExt cx="33592103" cy="7583227"/>
          </a:xfrm>
        </p:grpSpPr>
        <p:grpSp>
          <p:nvGrpSpPr>
            <p:cNvPr id="96" name="Group 182"/>
            <p:cNvGrpSpPr>
              <a:grpSpLocks/>
            </p:cNvGrpSpPr>
            <p:nvPr/>
          </p:nvGrpSpPr>
          <p:grpSpPr bwMode="auto">
            <a:xfrm>
              <a:off x="-643182" y="6035780"/>
              <a:ext cx="10306557" cy="7570803"/>
              <a:chOff x="45" y="17396"/>
              <a:chExt cx="8207" cy="2995"/>
            </a:xfrm>
          </p:grpSpPr>
          <p:sp>
            <p:nvSpPr>
              <p:cNvPr id="106" name="Text Box 262"/>
              <p:cNvSpPr txBox="1">
                <a:spLocks noChangeArrowheads="1"/>
              </p:cNvSpPr>
              <p:nvPr/>
            </p:nvSpPr>
            <p:spPr bwMode="auto">
              <a:xfrm>
                <a:off x="91" y="17396"/>
                <a:ext cx="8161" cy="287"/>
              </a:xfrm>
              <a:prstGeom prst="rect">
                <a:avLst/>
              </a:prstGeom>
              <a:gradFill rotWithShape="1">
                <a:gsLst>
                  <a:gs pos="0">
                    <a:srgbClr val="0066CC"/>
                  </a:gs>
                  <a:gs pos="100000">
                    <a:srgbClr val="B6D3F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6301882">
                  <a:spcBef>
                    <a:spcPct val="50000"/>
                  </a:spcBef>
                </a:pPr>
                <a:r>
                  <a:rPr lang="es-ES" sz="3344" b="1">
                    <a:solidFill>
                      <a:schemeClr val="bg1"/>
                    </a:solidFill>
                  </a:rPr>
                  <a:t>BACKGROUND</a:t>
                </a:r>
              </a:p>
            </p:txBody>
          </p:sp>
          <p:sp>
            <p:nvSpPr>
              <p:cNvPr id="107" name="138 CuadroTexto"/>
              <p:cNvSpPr txBox="1">
                <a:spLocks noChangeArrowheads="1"/>
              </p:cNvSpPr>
              <p:nvPr/>
            </p:nvSpPr>
            <p:spPr bwMode="auto">
              <a:xfrm>
                <a:off x="45" y="17702"/>
                <a:ext cx="8134" cy="2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lnSpc>
                    <a:spcPct val="140000"/>
                  </a:lnSpc>
                  <a:buFont typeface="Wingdings" pitchFamily="2" charset="2"/>
                  <a:buChar char="Ø"/>
                </a:pPr>
                <a:r>
                  <a:rPr lang="en-US" sz="2200" dirty="0"/>
                  <a:t>We recently reported that genetically intact HIV proviruses are unequally distributed between naive and memory CD4+ T cell subsets. Moreover, we showed that effector memory (T</a:t>
                </a:r>
                <a:r>
                  <a:rPr lang="en-US" sz="2200" baseline="-25000" dirty="0"/>
                  <a:t>EM</a:t>
                </a:r>
                <a:r>
                  <a:rPr lang="en-US" sz="2200" dirty="0"/>
                  <a:t>) cells </a:t>
                </a:r>
                <a:r>
                  <a:rPr lang="en-US" sz="2200" dirty="0" err="1"/>
                  <a:t>harbour</a:t>
                </a:r>
                <a:r>
                  <a:rPr lang="en-US" sz="2200" dirty="0"/>
                  <a:t> the highest number of intact proviruses within </a:t>
                </a:r>
                <a:r>
                  <a:rPr lang="en-US" sz="2000" dirty="0"/>
                  <a:t>participants on effective anti-HIV therapy.</a:t>
                </a:r>
                <a:endParaRPr lang="en-US" sz="2200" dirty="0"/>
              </a:p>
              <a:p>
                <a:pPr algn="just">
                  <a:lnSpc>
                    <a:spcPct val="140000"/>
                  </a:lnSpc>
                  <a:buFont typeface="Wingdings" pitchFamily="2" charset="2"/>
                  <a:buChar char="Ø"/>
                </a:pPr>
                <a:r>
                  <a:rPr lang="en-US" sz="2200" dirty="0"/>
                  <a:t> In the face of CTL pressure, HIV-1 can evade CD8+ T cell recognition through mutations in Major Histocompatibility Complex (MHC) class I epitopes</a:t>
                </a:r>
              </a:p>
              <a:p>
                <a:pPr algn="just">
                  <a:lnSpc>
                    <a:spcPct val="140000"/>
                  </a:lnSpc>
                  <a:buFont typeface="Wingdings" pitchFamily="2" charset="2"/>
                  <a:buChar char="Ø"/>
                </a:pPr>
                <a:r>
                  <a:rPr lang="en-US" sz="2200" dirty="0"/>
                  <a:t>Immune escape may also be mediated by the expression of viral proteins such as </a:t>
                </a:r>
                <a:r>
                  <a:rPr lang="en-US" sz="2200" dirty="0" err="1"/>
                  <a:t>Nef</a:t>
                </a:r>
                <a:r>
                  <a:rPr lang="en-US" sz="2200" dirty="0"/>
                  <a:t>, which downmodulates MHC class I and CD4  molecules from the surface of HIV-1 infected cells, making them invisible to CTLs </a:t>
                </a:r>
              </a:p>
            </p:txBody>
          </p:sp>
        </p:grpSp>
        <p:grpSp>
          <p:nvGrpSpPr>
            <p:cNvPr id="97" name="188 Grupo"/>
            <p:cNvGrpSpPr>
              <a:grpSpLocks/>
            </p:cNvGrpSpPr>
            <p:nvPr/>
          </p:nvGrpSpPr>
          <p:grpSpPr bwMode="auto">
            <a:xfrm>
              <a:off x="19622599" y="6035807"/>
              <a:ext cx="13326322" cy="7466894"/>
              <a:chOff x="14204167" y="9104069"/>
              <a:chExt cx="18077092" cy="5492976"/>
            </a:xfrm>
          </p:grpSpPr>
          <p:sp>
            <p:nvSpPr>
              <p:cNvPr id="101" name="Text Box 265"/>
              <p:cNvSpPr txBox="1">
                <a:spLocks noChangeArrowheads="1"/>
              </p:cNvSpPr>
              <p:nvPr/>
            </p:nvSpPr>
            <p:spPr bwMode="auto">
              <a:xfrm>
                <a:off x="14216337" y="9104069"/>
                <a:ext cx="18062773" cy="534159"/>
              </a:xfrm>
              <a:prstGeom prst="rect">
                <a:avLst/>
              </a:prstGeom>
              <a:gradFill rotWithShape="1">
                <a:gsLst>
                  <a:gs pos="0">
                    <a:srgbClr val="0066CC"/>
                  </a:gs>
                  <a:gs pos="100000">
                    <a:srgbClr val="B6D3F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6301882">
                  <a:spcBef>
                    <a:spcPct val="50000"/>
                  </a:spcBef>
                </a:pPr>
                <a:r>
                  <a:rPr lang="es-ES" sz="3344" b="1">
                    <a:solidFill>
                      <a:schemeClr val="bg1"/>
                    </a:solidFill>
                  </a:rPr>
                  <a:t>METHODS</a:t>
                </a:r>
              </a:p>
            </p:txBody>
          </p:sp>
          <p:sp>
            <p:nvSpPr>
              <p:cNvPr id="102" name="205 CuadroTexto"/>
              <p:cNvSpPr txBox="1">
                <a:spLocks noChangeArrowheads="1"/>
              </p:cNvSpPr>
              <p:nvPr/>
            </p:nvSpPr>
            <p:spPr bwMode="auto">
              <a:xfrm>
                <a:off x="14204167" y="9558082"/>
                <a:ext cx="18077092" cy="5038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  <a:buFont typeface="Wingdings" pitchFamily="2" charset="2"/>
                  <a:buChar char="Ø"/>
                </a:pPr>
                <a:r>
                  <a:rPr lang="en-US" sz="2200" dirty="0"/>
                  <a:t>Full-Length Individual Proviral Sequencing (FLIPS) was performed on naive (T</a:t>
                </a:r>
                <a:r>
                  <a:rPr lang="en-US" sz="2200" baseline="-25000" dirty="0"/>
                  <a:t>N</a:t>
                </a:r>
                <a:r>
                  <a:rPr lang="en-US" sz="2200" dirty="0"/>
                  <a:t>), central (T</a:t>
                </a:r>
                <a:r>
                  <a:rPr lang="en-US" sz="2200" baseline="-25000" dirty="0"/>
                  <a:t>CM</a:t>
                </a:r>
                <a:r>
                  <a:rPr lang="en-US" sz="2200" dirty="0"/>
                  <a:t>), transitional (T</a:t>
                </a:r>
                <a:r>
                  <a:rPr lang="en-US" sz="2200" baseline="-25000" dirty="0"/>
                  <a:t>TM</a:t>
                </a:r>
                <a:r>
                  <a:rPr lang="en-US" sz="2200" dirty="0"/>
                  <a:t>), and T</a:t>
                </a:r>
                <a:r>
                  <a:rPr lang="en-US" sz="2200" baseline="-25000" dirty="0"/>
                  <a:t>EM</a:t>
                </a:r>
                <a:r>
                  <a:rPr lang="en-US" sz="2200" dirty="0"/>
                  <a:t> memory CD4+ T cells sorted from 26 HIV+ donors on antiretroviral therapy (ART) (2-21 years)</a:t>
                </a:r>
              </a:p>
              <a:p>
                <a:pPr algn="just">
                  <a:lnSpc>
                    <a:spcPct val="140000"/>
                  </a:lnSpc>
                  <a:buFont typeface="Wingdings" pitchFamily="2" charset="2"/>
                  <a:buChar char="Ø"/>
                </a:pPr>
                <a:r>
                  <a:rPr lang="en-US" sz="2200" dirty="0"/>
                  <a:t>Bioinformatic tools were used to characterize genetically-intact proviruses, genetically-intact HIV genes, and CTL epitopes in </a:t>
                </a:r>
                <a:r>
                  <a:rPr lang="en-US" sz="2200" i="1" dirty="0"/>
                  <a:t>gag</a:t>
                </a:r>
                <a:r>
                  <a:rPr lang="en-US" sz="2200" dirty="0"/>
                  <a:t> sequences</a:t>
                </a:r>
              </a:p>
              <a:p>
                <a:pPr algn="just">
                  <a:lnSpc>
                    <a:spcPct val="140000"/>
                  </a:lnSpc>
                  <a:buFont typeface="Wingdings" pitchFamily="2" charset="2"/>
                  <a:buChar char="Ø"/>
                </a:pPr>
                <a:r>
                  <a:rPr lang="en-US" sz="2200" dirty="0"/>
                  <a:t>To evaluate the role of </a:t>
                </a:r>
                <a:r>
                  <a:rPr lang="en-US" sz="2200" dirty="0" err="1"/>
                  <a:t>nef</a:t>
                </a:r>
                <a:r>
                  <a:rPr lang="en-US" sz="2200" dirty="0"/>
                  <a:t> in HIV persistence, CD4+ T cells from 3 HIV+ donors were infected with HIV-NL4-3 or HIV-NL4-3 </a:t>
                </a:r>
                <a:r>
                  <a:rPr lang="en-US" sz="2200" dirty="0" err="1">
                    <a:latin typeface="Symbol" pitchFamily="2" charset="2"/>
                  </a:rPr>
                  <a:t>D</a:t>
                </a:r>
                <a:r>
                  <a:rPr lang="en-US" sz="2200" i="1" dirty="0" err="1"/>
                  <a:t>nef</a:t>
                </a:r>
                <a:r>
                  <a:rPr lang="en-US" sz="2200" dirty="0"/>
                  <a:t> and co-cultured with autologous CD8+ T cells previously expanded with Gag peptides. Effects of CD8+ clearance on the proviral landscape was determined by FLIPS</a:t>
                </a:r>
              </a:p>
              <a:p>
                <a:pPr algn="just">
                  <a:lnSpc>
                    <a:spcPct val="140000"/>
                  </a:lnSpc>
                  <a:buFont typeface="Wingdings" pitchFamily="2" charset="2"/>
                  <a:buChar char="Ø"/>
                </a:pPr>
                <a:r>
                  <a:rPr lang="en-US" sz="2200" dirty="0" err="1"/>
                  <a:t>Nef</a:t>
                </a:r>
                <a:r>
                  <a:rPr lang="en-US" sz="2200" dirty="0"/>
                  <a:t> activity across memory CD4+ T cells was evaluated by infecting memory CD4+ T cell subsets (T</a:t>
                </a:r>
                <a:r>
                  <a:rPr lang="en-US" sz="2200" baseline="-25000" dirty="0"/>
                  <a:t>CM</a:t>
                </a:r>
                <a:r>
                  <a:rPr lang="en-US" sz="2200" dirty="0"/>
                  <a:t>, T</a:t>
                </a:r>
                <a:r>
                  <a:rPr lang="en-US" sz="2200" baseline="-25000" dirty="0"/>
                  <a:t>TM</a:t>
                </a:r>
                <a:r>
                  <a:rPr lang="en-US" sz="2200" dirty="0"/>
                  <a:t> and T</a:t>
                </a:r>
                <a:r>
                  <a:rPr lang="en-US" sz="2200" baseline="-25000" dirty="0"/>
                  <a:t>EM</a:t>
                </a:r>
                <a:r>
                  <a:rPr lang="en-US" sz="2200" dirty="0"/>
                  <a:t>) with HIV-</a:t>
                </a:r>
                <a:r>
                  <a:rPr lang="en-US" sz="2200" dirty="0" err="1"/>
                  <a:t>BaL</a:t>
                </a:r>
                <a:r>
                  <a:rPr lang="en-US" sz="2200" dirty="0"/>
                  <a:t> and quantifying the surface downmodulation of CD4 by flow cytometry</a:t>
                </a:r>
              </a:p>
            </p:txBody>
          </p:sp>
          <p:grpSp>
            <p:nvGrpSpPr>
              <p:cNvPr id="103" name="27 Grupo"/>
              <p:cNvGrpSpPr>
                <a:grpSpLocks/>
              </p:cNvGrpSpPr>
              <p:nvPr/>
            </p:nvGrpSpPr>
            <p:grpSpPr bwMode="auto">
              <a:xfrm>
                <a:off x="19916235" y="12347631"/>
                <a:ext cx="1623992" cy="239712"/>
                <a:chOff x="3731446" y="2957581"/>
                <a:chExt cx="1878770" cy="99659"/>
              </a:xfrm>
            </p:grpSpPr>
            <p:sp>
              <p:nvSpPr>
                <p:cNvPr id="104" name="11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731446" y="2957581"/>
                  <a:ext cx="328556" cy="996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s-AR" sz="1170">
                    <a:cs typeface="Arial" charset="0"/>
                  </a:endParaRPr>
                </a:p>
              </p:txBody>
            </p:sp>
            <p:sp>
              <p:nvSpPr>
                <p:cNvPr id="105" name="Line 22"/>
                <p:cNvSpPr>
                  <a:spLocks noChangeShapeType="1"/>
                </p:cNvSpPr>
                <p:nvPr/>
              </p:nvSpPr>
              <p:spPr bwMode="auto">
                <a:xfrm>
                  <a:off x="5610216" y="296743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PY" sz="3344"/>
                </a:p>
              </p:txBody>
            </p:sp>
          </p:grpSp>
        </p:grpSp>
        <p:grpSp>
          <p:nvGrpSpPr>
            <p:cNvPr id="98" name="Agrupar 1"/>
            <p:cNvGrpSpPr/>
            <p:nvPr/>
          </p:nvGrpSpPr>
          <p:grpSpPr>
            <a:xfrm>
              <a:off x="10084486" y="6035793"/>
              <a:ext cx="8777509" cy="7583214"/>
              <a:chOff x="-180262" y="25165173"/>
              <a:chExt cx="8777509" cy="7583214"/>
            </a:xfrm>
          </p:grpSpPr>
          <p:sp>
            <p:nvSpPr>
              <p:cNvPr id="99" name="Text Box 262"/>
              <p:cNvSpPr txBox="1">
                <a:spLocks noChangeArrowheads="1"/>
              </p:cNvSpPr>
              <p:nvPr/>
            </p:nvSpPr>
            <p:spPr bwMode="auto">
              <a:xfrm>
                <a:off x="-147000" y="25165173"/>
                <a:ext cx="8744247" cy="726111"/>
              </a:xfrm>
              <a:prstGeom prst="rect">
                <a:avLst/>
              </a:prstGeom>
              <a:gradFill rotWithShape="1">
                <a:gsLst>
                  <a:gs pos="0">
                    <a:srgbClr val="0066CC"/>
                  </a:gs>
                  <a:gs pos="100000">
                    <a:srgbClr val="B6D3F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6301882">
                  <a:spcBef>
                    <a:spcPct val="50000"/>
                  </a:spcBef>
                </a:pPr>
                <a:r>
                  <a:rPr lang="es-ES" sz="3344" b="1">
                    <a:solidFill>
                      <a:schemeClr val="bg1"/>
                    </a:solidFill>
                  </a:rPr>
                  <a:t>OBJECTIVES</a:t>
                </a:r>
              </a:p>
            </p:txBody>
          </p:sp>
          <p:sp>
            <p:nvSpPr>
              <p:cNvPr id="100" name="138 CuadroTexto"/>
              <p:cNvSpPr txBox="1">
                <a:spLocks noChangeArrowheads="1"/>
              </p:cNvSpPr>
              <p:nvPr/>
            </p:nvSpPr>
            <p:spPr bwMode="auto">
              <a:xfrm>
                <a:off x="-180262" y="25904564"/>
                <a:ext cx="8715317" cy="6843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  <a:buFont typeface="Wingdings" pitchFamily="2" charset="2"/>
                  <a:buChar char="Ø"/>
                </a:pPr>
                <a:r>
                  <a:rPr lang="en-US" sz="2400" dirty="0"/>
                  <a:t> To evaluate the HIV-1 proviral landscape in naïve and memory CD4+ T cells sorted from participants on effective anti-HIV therapy.</a:t>
                </a:r>
              </a:p>
              <a:p>
                <a:pPr algn="just">
                  <a:lnSpc>
                    <a:spcPct val="140000"/>
                  </a:lnSpc>
                  <a:buFont typeface="Wingdings" pitchFamily="2" charset="2"/>
                  <a:buChar char="Ø"/>
                </a:pPr>
                <a:r>
                  <a:rPr lang="en-US" sz="2400" dirty="0"/>
                  <a:t>To </a:t>
                </a:r>
                <a:r>
                  <a:rPr lang="en-AU" sz="2400" dirty="0"/>
                  <a:t>determine the mechanisms that promote persistence of HIV-1 proviruses </a:t>
                </a:r>
                <a:r>
                  <a:rPr lang="en-US" sz="2400" dirty="0"/>
                  <a:t>in naïve and memory CD4+ T cells </a:t>
                </a:r>
              </a:p>
              <a:p>
                <a:pPr algn="just">
                  <a:lnSpc>
                    <a:spcPct val="140000"/>
                  </a:lnSpc>
                  <a:buFont typeface="Wingdings" pitchFamily="2" charset="2"/>
                  <a:buChar char="Ø"/>
                </a:pPr>
                <a:r>
                  <a:rPr lang="en-US" sz="2400" dirty="0"/>
                  <a:t> To analyze </a:t>
                </a:r>
                <a:r>
                  <a:rPr lang="en-AU" sz="2400" dirty="0"/>
                  <a:t>whether the presence of CTL epitopes in </a:t>
                </a:r>
                <a:r>
                  <a:rPr lang="en-AU" sz="2400" i="1" dirty="0"/>
                  <a:t>gag</a:t>
                </a:r>
                <a:r>
                  <a:rPr lang="en-AU" sz="2400" dirty="0"/>
                  <a:t> sequences promotes negative selection in sequences carrying genetically-intact </a:t>
                </a:r>
                <a:r>
                  <a:rPr lang="en-AU" sz="2400" i="1" dirty="0"/>
                  <a:t>gag</a:t>
                </a:r>
                <a:endParaRPr lang="en-US" sz="2400" dirty="0"/>
              </a:p>
              <a:p>
                <a:pPr algn="just">
                  <a:lnSpc>
                    <a:spcPct val="140000"/>
                  </a:lnSpc>
                  <a:buFont typeface="Wingdings" pitchFamily="2" charset="2"/>
                  <a:buChar char="Ø"/>
                </a:pPr>
                <a:r>
                  <a:rPr lang="en-US" sz="2400" dirty="0"/>
                  <a:t>To evaluate the role of </a:t>
                </a:r>
                <a:r>
                  <a:rPr lang="en-US" sz="2400" i="1" dirty="0" err="1"/>
                  <a:t>nef</a:t>
                </a:r>
                <a:r>
                  <a:rPr lang="en-US" sz="2400" i="1" dirty="0"/>
                  <a:t> </a:t>
                </a:r>
                <a:r>
                  <a:rPr lang="en-US" sz="2400" dirty="0"/>
                  <a:t>in promoting HIV-1 persistence</a:t>
                </a:r>
              </a:p>
            </p:txBody>
          </p:sp>
        </p:grpSp>
      </p:grpSp>
      <p:sp>
        <p:nvSpPr>
          <p:cNvPr id="111" name="Line 223"/>
          <p:cNvSpPr>
            <a:spLocks noChangeShapeType="1"/>
          </p:cNvSpPr>
          <p:nvPr/>
        </p:nvSpPr>
        <p:spPr bwMode="auto">
          <a:xfrm>
            <a:off x="494680" y="12635497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12" name="Line 227"/>
          <p:cNvSpPr>
            <a:spLocks noChangeShapeType="1"/>
          </p:cNvSpPr>
          <p:nvPr/>
        </p:nvSpPr>
        <p:spPr bwMode="auto">
          <a:xfrm>
            <a:off x="3345141" y="1010933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13" name="Line 228"/>
          <p:cNvSpPr>
            <a:spLocks noChangeShapeType="1"/>
          </p:cNvSpPr>
          <p:nvPr/>
        </p:nvSpPr>
        <p:spPr bwMode="auto">
          <a:xfrm>
            <a:off x="494680" y="12635497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14" name="Line 232"/>
          <p:cNvSpPr>
            <a:spLocks noChangeShapeType="1"/>
          </p:cNvSpPr>
          <p:nvPr/>
        </p:nvSpPr>
        <p:spPr bwMode="auto">
          <a:xfrm>
            <a:off x="3345141" y="1091166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15" name="Line 236"/>
          <p:cNvSpPr>
            <a:spLocks noChangeShapeType="1"/>
          </p:cNvSpPr>
          <p:nvPr/>
        </p:nvSpPr>
        <p:spPr bwMode="auto">
          <a:xfrm>
            <a:off x="2104187" y="11133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16" name="Line 237"/>
          <p:cNvSpPr>
            <a:spLocks noChangeShapeType="1"/>
          </p:cNvSpPr>
          <p:nvPr/>
        </p:nvSpPr>
        <p:spPr bwMode="auto">
          <a:xfrm>
            <a:off x="2104187" y="1131045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17" name="Line 238"/>
          <p:cNvSpPr>
            <a:spLocks noChangeShapeType="1"/>
          </p:cNvSpPr>
          <p:nvPr/>
        </p:nvSpPr>
        <p:spPr bwMode="auto">
          <a:xfrm>
            <a:off x="3345141" y="1131045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18" name="Line 241"/>
          <p:cNvSpPr>
            <a:spLocks noChangeShapeType="1"/>
          </p:cNvSpPr>
          <p:nvPr/>
        </p:nvSpPr>
        <p:spPr bwMode="auto">
          <a:xfrm>
            <a:off x="3345141" y="11133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19" name="Line 244"/>
          <p:cNvSpPr>
            <a:spLocks noChangeShapeType="1"/>
          </p:cNvSpPr>
          <p:nvPr/>
        </p:nvSpPr>
        <p:spPr bwMode="auto">
          <a:xfrm>
            <a:off x="4687144" y="11133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20" name="Line 245"/>
          <p:cNvSpPr>
            <a:spLocks noChangeShapeType="1"/>
          </p:cNvSpPr>
          <p:nvPr/>
        </p:nvSpPr>
        <p:spPr bwMode="auto">
          <a:xfrm>
            <a:off x="5892642" y="1104052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>
            <a:off x="5892642" y="11133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>
            <a:off x="5919233" y="1104052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>
            <a:off x="5919233" y="1104052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125" name="Text Box 6306"/>
          <p:cNvSpPr txBox="1">
            <a:spLocks noChangeArrowheads="1"/>
          </p:cNvSpPr>
          <p:nvPr/>
        </p:nvSpPr>
        <p:spPr bwMode="auto">
          <a:xfrm>
            <a:off x="212651" y="10663704"/>
            <a:ext cx="29856223" cy="606320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rgbClr val="B6D3F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301882">
              <a:spcBef>
                <a:spcPct val="50000"/>
              </a:spcBef>
            </a:pPr>
            <a:r>
              <a:rPr lang="es-ES" sz="3340" b="1">
                <a:solidFill>
                  <a:schemeClr val="bg1"/>
                </a:solidFill>
              </a:rPr>
              <a:t>RESULTS</a:t>
            </a:r>
            <a:r>
              <a:rPr lang="es-ES" sz="3004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6" name="184 CuadroTexto"/>
          <p:cNvSpPr txBox="1">
            <a:spLocks noChangeArrowheads="1"/>
          </p:cNvSpPr>
          <p:nvPr/>
        </p:nvSpPr>
        <p:spPr bwMode="auto">
          <a:xfrm>
            <a:off x="12306189" y="11275692"/>
            <a:ext cx="18017865" cy="184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4800" b="1" i="1" dirty="0">
                <a:solidFill>
                  <a:srgbClr val="000099"/>
                </a:solidFill>
                <a:latin typeface="BODONI 72 BOOK" pitchFamily="2" charset="0"/>
              </a:rPr>
              <a:t>2</a:t>
            </a:r>
            <a:r>
              <a:rPr lang="es-AR" sz="3009" dirty="0"/>
              <a:t>. </a:t>
            </a:r>
            <a:r>
              <a:rPr lang="es-AR" sz="3590" b="1" dirty="0" err="1"/>
              <a:t>The</a:t>
            </a:r>
            <a:r>
              <a:rPr lang="es-AR" sz="3590" b="1" dirty="0"/>
              <a:t> HIV-1 proviral </a:t>
            </a:r>
            <a:r>
              <a:rPr lang="es-AR" sz="3590" b="1" dirty="0" err="1"/>
              <a:t>landscape</a:t>
            </a:r>
            <a:r>
              <a:rPr lang="es-AR" sz="3590" b="1" dirty="0"/>
              <a:t> </a:t>
            </a:r>
            <a:r>
              <a:rPr lang="es-AR" sz="3590" b="1" dirty="0" err="1"/>
              <a:t>is</a:t>
            </a:r>
            <a:r>
              <a:rPr lang="es-AR" sz="3590" b="1" dirty="0"/>
              <a:t> </a:t>
            </a:r>
            <a:r>
              <a:rPr lang="es-AR" sz="3590" b="1" dirty="0" err="1"/>
              <a:t>dynamic</a:t>
            </a:r>
            <a:r>
              <a:rPr lang="es-AR" sz="3590" b="1" dirty="0"/>
              <a:t> </a:t>
            </a:r>
            <a:r>
              <a:rPr lang="es-AR" sz="3590" b="1" dirty="0" err="1"/>
              <a:t>within</a:t>
            </a:r>
            <a:r>
              <a:rPr lang="es-AR" sz="3590" b="1" dirty="0"/>
              <a:t> T</a:t>
            </a:r>
            <a:r>
              <a:rPr lang="es-AR" sz="3590" b="1" baseline="-25000" dirty="0"/>
              <a:t>N</a:t>
            </a:r>
            <a:r>
              <a:rPr lang="es-AR" sz="3590" b="1" dirty="0"/>
              <a:t> and </a:t>
            </a:r>
            <a:r>
              <a:rPr lang="es-AR" sz="3590" b="1" dirty="0" err="1"/>
              <a:t>memory</a:t>
            </a:r>
            <a:r>
              <a:rPr lang="es-AR" sz="3590" b="1" dirty="0"/>
              <a:t> CD4+ T </a:t>
            </a:r>
            <a:r>
              <a:rPr lang="es-AR" sz="3590" b="1" dirty="0" err="1"/>
              <a:t>cell</a:t>
            </a:r>
            <a:r>
              <a:rPr lang="es-AR" sz="3590" b="1" dirty="0"/>
              <a:t> </a:t>
            </a:r>
            <a:r>
              <a:rPr lang="es-AR" sz="3590" b="1" dirty="0" err="1"/>
              <a:t>subsets</a:t>
            </a:r>
            <a:r>
              <a:rPr lang="es-AR" sz="3590" b="1" dirty="0"/>
              <a:t> </a:t>
            </a:r>
            <a:r>
              <a:rPr lang="es-AR" sz="3590" b="1" dirty="0" err="1"/>
              <a:t>during</a:t>
            </a:r>
            <a:r>
              <a:rPr lang="es-AR" sz="3590" b="1" dirty="0"/>
              <a:t> ART</a:t>
            </a:r>
          </a:p>
          <a:p>
            <a:endParaRPr lang="es-AR" sz="3009" b="1" dirty="0"/>
          </a:p>
        </p:txBody>
      </p:sp>
      <p:sp>
        <p:nvSpPr>
          <p:cNvPr id="194" name="184 CuadroTexto"/>
          <p:cNvSpPr txBox="1">
            <a:spLocks noChangeArrowheads="1"/>
          </p:cNvSpPr>
          <p:nvPr/>
        </p:nvSpPr>
        <p:spPr bwMode="auto">
          <a:xfrm>
            <a:off x="137018" y="21743965"/>
            <a:ext cx="1979011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4800" b="1" i="1" dirty="0">
                <a:solidFill>
                  <a:srgbClr val="000099"/>
                </a:solidFill>
                <a:latin typeface="BODONI 72 BOOK" pitchFamily="2" charset="0"/>
              </a:rPr>
              <a:t>3</a:t>
            </a:r>
            <a:r>
              <a:rPr lang="es-AR" sz="3600" dirty="0"/>
              <a:t>. </a:t>
            </a:r>
            <a:r>
              <a:rPr lang="en-AU" sz="3600" b="1" dirty="0"/>
              <a:t>Sequences</a:t>
            </a:r>
            <a:r>
              <a:rPr lang="es-AR" sz="3600" b="1" dirty="0"/>
              <a:t> </a:t>
            </a:r>
            <a:r>
              <a:rPr lang="en-AU" sz="3600" b="1" dirty="0"/>
              <a:t>harbouring</a:t>
            </a:r>
            <a:r>
              <a:rPr lang="es-AR" sz="3600" b="1" dirty="0"/>
              <a:t> </a:t>
            </a:r>
            <a:r>
              <a:rPr lang="es-AR" sz="3600" b="1" dirty="0" err="1"/>
              <a:t>recognisable</a:t>
            </a:r>
            <a:r>
              <a:rPr lang="es-AR" sz="3600" b="1" dirty="0"/>
              <a:t> CTL </a:t>
            </a:r>
            <a:r>
              <a:rPr lang="es-AR" sz="3600" b="1" dirty="0" err="1"/>
              <a:t>epitopes</a:t>
            </a:r>
            <a:r>
              <a:rPr lang="es-AR" sz="3600" b="1" dirty="0"/>
              <a:t> are </a:t>
            </a:r>
            <a:r>
              <a:rPr lang="es-AR" sz="3600" b="1" dirty="0" err="1"/>
              <a:t>negatively</a:t>
            </a:r>
            <a:r>
              <a:rPr lang="es-AR" sz="3600" b="1" dirty="0"/>
              <a:t> </a:t>
            </a:r>
            <a:r>
              <a:rPr lang="es-AR" sz="3600" b="1" dirty="0" err="1"/>
              <a:t>selected</a:t>
            </a:r>
            <a:r>
              <a:rPr lang="es-AR" sz="3600" b="1" dirty="0"/>
              <a:t> in T</a:t>
            </a:r>
            <a:r>
              <a:rPr lang="es-AR" sz="3600" b="1" baseline="-25000" dirty="0"/>
              <a:t>CM </a:t>
            </a:r>
            <a:r>
              <a:rPr lang="es-AR" sz="3600" b="1" dirty="0" err="1"/>
              <a:t>cells</a:t>
            </a:r>
            <a:r>
              <a:rPr lang="es-AR" sz="3600" b="1" dirty="0"/>
              <a:t> </a:t>
            </a:r>
            <a:endParaRPr lang="es-AR" sz="3600" b="1" dirty="0">
              <a:latin typeface="Symbol" pitchFamily="18" charset="2"/>
            </a:endParaRPr>
          </a:p>
        </p:txBody>
      </p:sp>
      <p:sp>
        <p:nvSpPr>
          <p:cNvPr id="141" name="184 CuadroTexto"/>
          <p:cNvSpPr txBox="1">
            <a:spLocks noChangeArrowheads="1"/>
          </p:cNvSpPr>
          <p:nvPr/>
        </p:nvSpPr>
        <p:spPr bwMode="auto">
          <a:xfrm>
            <a:off x="20888781" y="21642365"/>
            <a:ext cx="943527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4800" b="1" i="1" dirty="0">
                <a:solidFill>
                  <a:srgbClr val="000099"/>
                </a:solidFill>
                <a:latin typeface="BODONI 72 BOOK" pitchFamily="2" charset="0"/>
              </a:rPr>
              <a:t>4</a:t>
            </a:r>
            <a:r>
              <a:rPr lang="es-AR" sz="3600" dirty="0"/>
              <a:t>. </a:t>
            </a:r>
            <a:r>
              <a:rPr lang="es-AR" sz="3600" b="1" dirty="0" err="1"/>
              <a:t>The</a:t>
            </a:r>
            <a:r>
              <a:rPr lang="es-AR" sz="3600" b="1" dirty="0"/>
              <a:t> </a:t>
            </a:r>
            <a:r>
              <a:rPr lang="es-AR" sz="3600" b="1" dirty="0" err="1"/>
              <a:t>proportion</a:t>
            </a:r>
            <a:r>
              <a:rPr lang="es-AR" sz="3600" b="1" dirty="0"/>
              <a:t> of </a:t>
            </a:r>
            <a:r>
              <a:rPr lang="es-AR" sz="3600" b="1" i="1" dirty="0" err="1"/>
              <a:t>gag</a:t>
            </a:r>
            <a:r>
              <a:rPr lang="es-AR" sz="3600" b="1" dirty="0" err="1"/>
              <a:t>+</a:t>
            </a:r>
            <a:r>
              <a:rPr lang="es-AR" sz="3600" b="1" i="1" dirty="0" err="1"/>
              <a:t>nef</a:t>
            </a:r>
            <a:r>
              <a:rPr lang="es-AR" sz="3600" b="1" dirty="0"/>
              <a:t>+ HIV-1 proviral </a:t>
            </a:r>
            <a:r>
              <a:rPr lang="es-AR" sz="3600" b="1" dirty="0" err="1"/>
              <a:t>sequences</a:t>
            </a:r>
            <a:r>
              <a:rPr lang="es-AR" sz="3600" b="1" dirty="0"/>
              <a:t> </a:t>
            </a:r>
            <a:r>
              <a:rPr lang="es-AR" sz="3600" b="1" dirty="0" err="1"/>
              <a:t>is</a:t>
            </a:r>
            <a:r>
              <a:rPr lang="es-AR" sz="3600" b="1" dirty="0"/>
              <a:t> </a:t>
            </a:r>
            <a:r>
              <a:rPr lang="es-AR" sz="3600" b="1" dirty="0" err="1"/>
              <a:t>higher</a:t>
            </a:r>
            <a:r>
              <a:rPr lang="es-AR" sz="3600" b="1" dirty="0"/>
              <a:t> in T</a:t>
            </a:r>
            <a:r>
              <a:rPr lang="es-AR" sz="3600" b="1" baseline="-25000" dirty="0"/>
              <a:t>EM</a:t>
            </a:r>
          </a:p>
        </p:txBody>
      </p:sp>
      <p:sp>
        <p:nvSpPr>
          <p:cNvPr id="165" name="184 CuadroTexto"/>
          <p:cNvSpPr txBox="1">
            <a:spLocks noChangeArrowheads="1"/>
          </p:cNvSpPr>
          <p:nvPr/>
        </p:nvSpPr>
        <p:spPr bwMode="auto">
          <a:xfrm>
            <a:off x="137017" y="11275692"/>
            <a:ext cx="11665124" cy="13840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4800" b="1" i="1" dirty="0">
                <a:solidFill>
                  <a:srgbClr val="000099"/>
                </a:solidFill>
                <a:latin typeface="BODONI 72 BOOK" pitchFamily="2" charset="0"/>
                <a:cs typeface="Broadway" panose="020F0502020204030204" pitchFamily="34" charset="0"/>
              </a:rPr>
              <a:t>1</a:t>
            </a:r>
            <a:r>
              <a:rPr lang="es-AR" sz="3009" dirty="0"/>
              <a:t>. </a:t>
            </a:r>
            <a:r>
              <a:rPr lang="en-AU" b="1" dirty="0"/>
              <a:t>Intact HIV-1 proviruses are enriched in T</a:t>
            </a:r>
            <a:r>
              <a:rPr lang="en-AU" b="1" baseline="-25000" dirty="0"/>
              <a:t>EM</a:t>
            </a:r>
            <a:r>
              <a:rPr lang="en-AU" b="1" dirty="0"/>
              <a:t> CD4+ T cells isolated from ART-suppressed individuals</a:t>
            </a:r>
            <a:r>
              <a:rPr lang="en-AU" sz="3200" dirty="0"/>
              <a:t> </a:t>
            </a:r>
            <a:endParaRPr lang="es-AR" sz="2006" dirty="0"/>
          </a:p>
        </p:txBody>
      </p:sp>
      <p:sp>
        <p:nvSpPr>
          <p:cNvPr id="174" name="184 CuadroTexto"/>
          <p:cNvSpPr txBox="1">
            <a:spLocks noChangeArrowheads="1"/>
          </p:cNvSpPr>
          <p:nvPr/>
        </p:nvSpPr>
        <p:spPr bwMode="auto">
          <a:xfrm>
            <a:off x="12854630" y="12671283"/>
            <a:ext cx="766473" cy="5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675" b="1"/>
              <a:t>A)</a:t>
            </a:r>
          </a:p>
        </p:txBody>
      </p:sp>
      <p:sp>
        <p:nvSpPr>
          <p:cNvPr id="175" name="184 CuadroTexto"/>
          <p:cNvSpPr txBox="1">
            <a:spLocks noChangeArrowheads="1"/>
          </p:cNvSpPr>
          <p:nvPr/>
        </p:nvSpPr>
        <p:spPr bwMode="auto">
          <a:xfrm>
            <a:off x="624466" y="12671283"/>
            <a:ext cx="762758" cy="5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675" b="1"/>
              <a:t>A)</a:t>
            </a:r>
          </a:p>
        </p:txBody>
      </p:sp>
      <p:sp>
        <p:nvSpPr>
          <p:cNvPr id="167" name="184 CuadroTexto"/>
          <p:cNvSpPr txBox="1">
            <a:spLocks noChangeArrowheads="1"/>
          </p:cNvSpPr>
          <p:nvPr/>
        </p:nvSpPr>
        <p:spPr bwMode="auto">
          <a:xfrm>
            <a:off x="624465" y="18300020"/>
            <a:ext cx="10794901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/>
              <a:t>Figure 1</a:t>
            </a:r>
            <a:r>
              <a:rPr lang="en-US" sz="2006" b="1" dirty="0"/>
              <a:t>.</a:t>
            </a:r>
            <a:r>
              <a:rPr lang="en-US" sz="2200" dirty="0"/>
              <a:t>Genetically-intact HIV-1 </a:t>
            </a:r>
            <a:r>
              <a:rPr lang="en-US" sz="2200" dirty="0" err="1"/>
              <a:t>proviral</a:t>
            </a:r>
            <a:r>
              <a:rPr lang="en-US" sz="2200" dirty="0"/>
              <a:t> sequences were identified as those sequences lacking </a:t>
            </a:r>
            <a:r>
              <a:rPr lang="en-US" sz="2200" i="1" dirty="0"/>
              <a:t>cis</a:t>
            </a:r>
            <a:r>
              <a:rPr lang="en-US" sz="2200" dirty="0"/>
              <a:t>-acting defects, internal deletions, hypermutation, frameshifts, or deleterious stop codons</a:t>
            </a:r>
            <a:r>
              <a:rPr lang="en-US" sz="2200" dirty="0">
                <a:latin typeface="Arial"/>
                <a:cs typeface="Arial"/>
              </a:rPr>
              <a:t>. </a:t>
            </a:r>
            <a:r>
              <a:rPr lang="en-US" sz="2200" dirty="0"/>
              <a:t>Each data point represents one donor.  *p&lt;0,05</a:t>
            </a:r>
          </a:p>
        </p:txBody>
      </p:sp>
      <p:sp>
        <p:nvSpPr>
          <p:cNvPr id="168" name="CuadroTexto 3"/>
          <p:cNvSpPr txBox="1"/>
          <p:nvPr/>
        </p:nvSpPr>
        <p:spPr>
          <a:xfrm>
            <a:off x="951643" y="12671283"/>
            <a:ext cx="1022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Proportion of genetically-intact HIV-1 </a:t>
            </a:r>
            <a:r>
              <a:rPr lang="en-US" sz="2800" b="1" err="1">
                <a:solidFill>
                  <a:srgbClr val="CC3300"/>
                </a:solidFill>
              </a:rPr>
              <a:t>proviral</a:t>
            </a:r>
            <a:r>
              <a:rPr lang="en-US" sz="2800" b="1">
                <a:solidFill>
                  <a:srgbClr val="CC3300"/>
                </a:solidFill>
              </a:rPr>
              <a:t>  sequences  </a:t>
            </a:r>
            <a:endParaRPr lang="en-US" sz="2800" b="1">
              <a:solidFill>
                <a:srgbClr val="CC3300"/>
              </a:solidFill>
              <a:latin typeface="Symbol" charset="2"/>
              <a:cs typeface="Symbol" charset="2"/>
            </a:endParaRPr>
          </a:p>
        </p:txBody>
      </p:sp>
      <p:sp>
        <p:nvSpPr>
          <p:cNvPr id="169" name="CuadroTexto 259"/>
          <p:cNvSpPr txBox="1"/>
          <p:nvPr/>
        </p:nvSpPr>
        <p:spPr>
          <a:xfrm>
            <a:off x="13024271" y="12671283"/>
            <a:ext cx="5344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3300"/>
                </a:solidFill>
              </a:rPr>
              <a:t>Genetically-intact HIV-1 proviral sequences decrease over time in T</a:t>
            </a:r>
            <a:r>
              <a:rPr lang="en-US" sz="2800" b="1" baseline="-25000" dirty="0">
                <a:solidFill>
                  <a:srgbClr val="CC3300"/>
                </a:solidFill>
              </a:rPr>
              <a:t>N</a:t>
            </a:r>
            <a:endParaRPr lang="es-ES" sz="2400" b="1" baseline="-2500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7903" y="248486"/>
            <a:ext cx="21670782" cy="159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334" tIns="57166" rIns="114334" bIns="57166" anchor="ctr">
            <a:spAutoFit/>
          </a:bodyPr>
          <a:lstStyle/>
          <a:p>
            <a:pPr algn="l" defTabSz="1142540">
              <a:tabLst>
                <a:tab pos="3860218" algn="l"/>
              </a:tabLst>
            </a:pPr>
            <a:r>
              <a:rPr lang="en-US" sz="4800" b="1" dirty="0"/>
              <a:t>The role of </a:t>
            </a:r>
            <a:r>
              <a:rPr lang="en-US" sz="4800" b="1" i="1" dirty="0" err="1"/>
              <a:t>nef</a:t>
            </a:r>
            <a:r>
              <a:rPr lang="en-US" sz="4800" b="1" dirty="0"/>
              <a:t> in promoting persistent HIV in effector memory CD4+ T cells from individuals on long-term ART</a:t>
            </a:r>
            <a:endParaRPr lang="es-AR" sz="5400" dirty="0"/>
          </a:p>
        </p:txBody>
      </p:sp>
      <p:sp>
        <p:nvSpPr>
          <p:cNvPr id="252" name="251 Rectángulo"/>
          <p:cNvSpPr/>
          <p:nvPr/>
        </p:nvSpPr>
        <p:spPr>
          <a:xfrm>
            <a:off x="1473533" y="40663690"/>
            <a:ext cx="25908537" cy="147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4" dirty="0"/>
              <a:t>We observed T</a:t>
            </a:r>
            <a:r>
              <a:rPr lang="en-US" sz="3004" baseline="-25000" dirty="0"/>
              <a:t>EM</a:t>
            </a:r>
            <a:r>
              <a:rPr lang="en-US" sz="3004" dirty="0"/>
              <a:t> cells are preferentially enriched for genetically-intact HIV-1 proviruses after long-term ART. However, CTL escape does not contribute to HIV-1 persistence within these cells. Instead, we provide evidence that </a:t>
            </a:r>
            <a:r>
              <a:rPr lang="en-US" sz="3004" i="1" dirty="0" err="1"/>
              <a:t>nef</a:t>
            </a:r>
            <a:r>
              <a:rPr lang="en-US" sz="3004" dirty="0"/>
              <a:t> contributes to the persistence of HIV-1 proviruses expressing immunogenic proteins such as Gag. This indicates that cellular expression of the viral </a:t>
            </a:r>
            <a:r>
              <a:rPr lang="en-US" sz="3004" dirty="0" err="1"/>
              <a:t>Nef</a:t>
            </a:r>
            <a:r>
              <a:rPr lang="en-US" sz="3004" dirty="0"/>
              <a:t> protein supports the maintenance of the latent HIV reservoir </a:t>
            </a:r>
            <a:endParaRPr lang="es-AR" sz="3004" dirty="0"/>
          </a:p>
        </p:txBody>
      </p:sp>
      <p:pic>
        <p:nvPicPr>
          <p:cNvPr id="233" name="Imagen 12">
            <a:extLst>
              <a:ext uri="{FF2B5EF4-FFF2-40B4-BE49-F238E27FC236}">
                <a16:creationId xmlns:a16="http://schemas.microsoft.com/office/drawing/2014/main" id="{600F1B50-B952-9B4E-8BFA-C9A4A5D3C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01"/>
          <a:stretch/>
        </p:blipFill>
        <p:spPr>
          <a:xfrm>
            <a:off x="26087647" y="142022"/>
            <a:ext cx="4138140" cy="1661209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CBB0B03E-0049-2248-8EF5-E16E79FEA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356" y="13706064"/>
            <a:ext cx="5354807" cy="43552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3D9359-22DE-804D-B5E3-5B306A24F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8159" y="14140732"/>
            <a:ext cx="5344660" cy="4240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377F01-429C-624C-AA89-4010E6CAF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9677" y="14216932"/>
            <a:ext cx="5932131" cy="4191566"/>
          </a:xfrm>
          <a:prstGeom prst="rect">
            <a:avLst/>
          </a:prstGeom>
        </p:spPr>
      </p:pic>
      <p:sp>
        <p:nvSpPr>
          <p:cNvPr id="203" name="184 CuadroTexto">
            <a:extLst>
              <a:ext uri="{FF2B5EF4-FFF2-40B4-BE49-F238E27FC236}">
                <a16:creationId xmlns:a16="http://schemas.microsoft.com/office/drawing/2014/main" id="{7466E86E-64C2-824D-A2EC-D08F392EB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6325" y="12671283"/>
            <a:ext cx="766473" cy="5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675" b="1"/>
              <a:t>B)</a:t>
            </a:r>
          </a:p>
        </p:txBody>
      </p:sp>
      <p:sp>
        <p:nvSpPr>
          <p:cNvPr id="204" name="CuadroTexto 259">
            <a:extLst>
              <a:ext uri="{FF2B5EF4-FFF2-40B4-BE49-F238E27FC236}">
                <a16:creationId xmlns:a16="http://schemas.microsoft.com/office/drawing/2014/main" id="{6263007B-E3DB-6F41-997B-144D1BE1C6AD}"/>
              </a:ext>
            </a:extLst>
          </p:cNvPr>
          <p:cNvSpPr txBox="1"/>
          <p:nvPr/>
        </p:nvSpPr>
        <p:spPr>
          <a:xfrm>
            <a:off x="24612571" y="12696683"/>
            <a:ext cx="5344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3300"/>
                </a:solidFill>
              </a:rPr>
              <a:t>Full-length HIV-1 proviral  sequences increase over time in T</a:t>
            </a:r>
            <a:r>
              <a:rPr lang="en-US" sz="2800" b="1" baseline="-25000" dirty="0">
                <a:solidFill>
                  <a:srgbClr val="CC3300"/>
                </a:solidFill>
              </a:rPr>
              <a:t>EM</a:t>
            </a:r>
            <a:endParaRPr lang="es-ES" sz="2400" b="1" baseline="-2500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56FF6AC1-3D05-6A4C-8278-A3A11B68B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67840" y="14323257"/>
            <a:ext cx="5430250" cy="3869833"/>
          </a:xfrm>
          <a:prstGeom prst="rect">
            <a:avLst/>
          </a:prstGeom>
        </p:spPr>
      </p:pic>
      <p:sp>
        <p:nvSpPr>
          <p:cNvPr id="206" name="184 CuadroTexto">
            <a:extLst>
              <a:ext uri="{FF2B5EF4-FFF2-40B4-BE49-F238E27FC236}">
                <a16:creationId xmlns:a16="http://schemas.microsoft.com/office/drawing/2014/main" id="{A5BFB6EB-DB1F-964D-9840-219A6097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7199" y="12671283"/>
            <a:ext cx="766473" cy="5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675" b="1"/>
              <a:t>C)</a:t>
            </a:r>
          </a:p>
        </p:txBody>
      </p:sp>
      <p:sp>
        <p:nvSpPr>
          <p:cNvPr id="207" name="CuadroTexto 259">
            <a:extLst>
              <a:ext uri="{FF2B5EF4-FFF2-40B4-BE49-F238E27FC236}">
                <a16:creationId xmlns:a16="http://schemas.microsoft.com/office/drawing/2014/main" id="{6B97F8DE-D965-234D-8525-A262B6840C41}"/>
              </a:ext>
            </a:extLst>
          </p:cNvPr>
          <p:cNvSpPr txBox="1"/>
          <p:nvPr/>
        </p:nvSpPr>
        <p:spPr>
          <a:xfrm>
            <a:off x="18713893" y="12696683"/>
            <a:ext cx="5814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3300"/>
                </a:solidFill>
              </a:rPr>
              <a:t>HIV-1 proviral sequences expressing </a:t>
            </a:r>
            <a:r>
              <a:rPr lang="en-US" sz="2800" b="1" i="1" dirty="0">
                <a:solidFill>
                  <a:srgbClr val="CC3300"/>
                </a:solidFill>
              </a:rPr>
              <a:t>gag</a:t>
            </a:r>
            <a:r>
              <a:rPr lang="en-US" sz="2800" b="1" dirty="0">
                <a:solidFill>
                  <a:srgbClr val="CC3300"/>
                </a:solidFill>
              </a:rPr>
              <a:t> decrease over time in T</a:t>
            </a:r>
            <a:r>
              <a:rPr lang="en-US" sz="2800" b="1" baseline="-25000" dirty="0">
                <a:solidFill>
                  <a:srgbClr val="CC3300"/>
                </a:solidFill>
              </a:rPr>
              <a:t>CM</a:t>
            </a:r>
            <a:endParaRPr lang="es-ES" sz="2400" b="1" baseline="-2500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184 CuadroTexto">
            <a:extLst>
              <a:ext uri="{FF2B5EF4-FFF2-40B4-BE49-F238E27FC236}">
                <a16:creationId xmlns:a16="http://schemas.microsoft.com/office/drawing/2014/main" id="{EFBE3D83-E55C-5948-AD60-C6C3B699B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8509" y="18300020"/>
            <a:ext cx="17527637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/>
              <a:t>Figure 2. </a:t>
            </a:r>
            <a:r>
              <a:rPr lang="en-US" sz="2200" dirty="0"/>
              <a:t>Interparticipant cross-sectional correlation analysis between the proportion of: </a:t>
            </a:r>
            <a:r>
              <a:rPr lang="en-US" sz="2200" b="1" dirty="0"/>
              <a:t>A) </a:t>
            </a:r>
            <a:r>
              <a:rPr lang="en-US" sz="2200" dirty="0"/>
              <a:t>genetically-intact; </a:t>
            </a:r>
            <a:r>
              <a:rPr lang="en-US" sz="2200" b="1" dirty="0"/>
              <a:t>B) </a:t>
            </a:r>
            <a:r>
              <a:rPr lang="en-US" sz="2200" dirty="0"/>
              <a:t>full-length; and </a:t>
            </a:r>
            <a:r>
              <a:rPr lang="en-US" sz="2200" b="1" dirty="0"/>
              <a:t>C) </a:t>
            </a:r>
            <a:r>
              <a:rPr lang="en-US" sz="2200" dirty="0"/>
              <a:t>sequences expressing genetically-intact </a:t>
            </a:r>
            <a:r>
              <a:rPr lang="en-US" sz="2200" i="1" dirty="0"/>
              <a:t>gag</a:t>
            </a:r>
            <a:r>
              <a:rPr lang="en-US" sz="2200" dirty="0"/>
              <a:t> and ART duration. Only results that showed changes over time are shown in the figure. </a:t>
            </a:r>
          </a:p>
        </p:txBody>
      </p:sp>
      <p:sp>
        <p:nvSpPr>
          <p:cNvPr id="213" name="184 CuadroTexto">
            <a:extLst>
              <a:ext uri="{FF2B5EF4-FFF2-40B4-BE49-F238E27FC236}">
                <a16:creationId xmlns:a16="http://schemas.microsoft.com/office/drawing/2014/main" id="{7ACCC438-55DA-B64D-8EEB-35EF6071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45" y="28915266"/>
            <a:ext cx="185632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4800" b="1" i="1" dirty="0">
                <a:solidFill>
                  <a:srgbClr val="000099"/>
                </a:solidFill>
                <a:latin typeface="BODONI 72 BOOK" pitchFamily="2" charset="0"/>
              </a:rPr>
              <a:t>5</a:t>
            </a:r>
            <a:r>
              <a:rPr lang="es-AR" sz="3600" dirty="0"/>
              <a:t>. </a:t>
            </a:r>
            <a:r>
              <a:rPr lang="es-AR" sz="3600" b="1" dirty="0" err="1"/>
              <a:t>The</a:t>
            </a:r>
            <a:r>
              <a:rPr lang="es-AR" sz="3600" b="1" dirty="0"/>
              <a:t> </a:t>
            </a:r>
            <a:r>
              <a:rPr lang="es-AR" sz="3600" b="1" dirty="0" err="1"/>
              <a:t>proportion</a:t>
            </a:r>
            <a:r>
              <a:rPr lang="es-AR" sz="3600" b="1" dirty="0"/>
              <a:t> of </a:t>
            </a:r>
            <a:r>
              <a:rPr lang="es-AR" sz="3600" b="1" dirty="0" err="1"/>
              <a:t>sequences</a:t>
            </a:r>
            <a:r>
              <a:rPr lang="es-AR" sz="3600" b="1" dirty="0"/>
              <a:t> </a:t>
            </a:r>
            <a:r>
              <a:rPr lang="es-AR" sz="3600" b="1" dirty="0" err="1"/>
              <a:t>expressing</a:t>
            </a:r>
            <a:r>
              <a:rPr lang="es-AR" sz="3600" b="1" dirty="0"/>
              <a:t> </a:t>
            </a:r>
            <a:r>
              <a:rPr lang="es-AR" sz="3600" b="1" i="1" dirty="0" err="1"/>
              <a:t>nef</a:t>
            </a:r>
            <a:r>
              <a:rPr lang="es-AR" sz="3600" b="1" dirty="0"/>
              <a:t> </a:t>
            </a:r>
            <a:r>
              <a:rPr lang="es-AR" sz="3600" b="1" dirty="0" err="1"/>
              <a:t>increases</a:t>
            </a:r>
            <a:r>
              <a:rPr lang="es-AR" sz="3600" b="1" dirty="0"/>
              <a:t> </a:t>
            </a:r>
            <a:r>
              <a:rPr lang="es-AR" sz="3600" b="1" dirty="0" err="1"/>
              <a:t>after</a:t>
            </a:r>
            <a:r>
              <a:rPr lang="es-AR" sz="3600" b="1" dirty="0"/>
              <a:t> CD8+ T </a:t>
            </a:r>
            <a:r>
              <a:rPr lang="es-AR" sz="3600" b="1" dirty="0" err="1"/>
              <a:t>cell</a:t>
            </a:r>
            <a:r>
              <a:rPr lang="es-AR" sz="3600" b="1" dirty="0"/>
              <a:t> </a:t>
            </a:r>
            <a:r>
              <a:rPr lang="es-AR" sz="3600" b="1" dirty="0" err="1"/>
              <a:t>clearance</a:t>
            </a:r>
            <a:r>
              <a:rPr lang="es-AR" sz="3600" b="1" dirty="0"/>
              <a:t> </a:t>
            </a:r>
            <a:r>
              <a:rPr lang="es-AR" sz="3600" b="1" i="1" dirty="0"/>
              <a:t>ex vivo 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92C3E1F-C3EF-724A-8770-3E4384E81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412" y="23112265"/>
            <a:ext cx="19740165" cy="433406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7A44FF7-8138-B24B-9B03-AF5D9F9251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44833" y="23132878"/>
            <a:ext cx="6234224" cy="4156149"/>
          </a:xfrm>
          <a:prstGeom prst="rect">
            <a:avLst/>
          </a:prstGeom>
        </p:spPr>
      </p:pic>
      <p:sp>
        <p:nvSpPr>
          <p:cNvPr id="214" name="Line 223">
            <a:extLst>
              <a:ext uri="{FF2B5EF4-FFF2-40B4-BE49-F238E27FC236}">
                <a16:creationId xmlns:a16="http://schemas.microsoft.com/office/drawing/2014/main" id="{32EB7C1B-B886-E743-B0E0-0DEA10095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376" y="220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15" name="Line 228">
            <a:extLst>
              <a:ext uri="{FF2B5EF4-FFF2-40B4-BE49-F238E27FC236}">
                <a16:creationId xmlns:a16="http://schemas.microsoft.com/office/drawing/2014/main" id="{2861CA22-9A79-F343-B398-486B50776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376" y="220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 sz="3004"/>
          </a:p>
        </p:txBody>
      </p:sp>
      <p:sp>
        <p:nvSpPr>
          <p:cNvPr id="216" name="184 CuadroTexto">
            <a:extLst>
              <a:ext uri="{FF2B5EF4-FFF2-40B4-BE49-F238E27FC236}">
                <a16:creationId xmlns:a16="http://schemas.microsoft.com/office/drawing/2014/main" id="{19A456B2-FCB4-7D43-8A17-63CC13F88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62" y="22481532"/>
            <a:ext cx="762758" cy="5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675" b="1" dirty="0"/>
              <a:t>A)</a:t>
            </a:r>
          </a:p>
        </p:txBody>
      </p:sp>
      <p:sp>
        <p:nvSpPr>
          <p:cNvPr id="217" name="CuadroTexto 3">
            <a:extLst>
              <a:ext uri="{FF2B5EF4-FFF2-40B4-BE49-F238E27FC236}">
                <a16:creationId xmlns:a16="http://schemas.microsoft.com/office/drawing/2014/main" id="{FC3793BD-0F5F-F547-9801-0D31D0956E6A}"/>
              </a:ext>
            </a:extLst>
          </p:cNvPr>
          <p:cNvSpPr txBox="1"/>
          <p:nvPr/>
        </p:nvSpPr>
        <p:spPr>
          <a:xfrm>
            <a:off x="1343116" y="22481532"/>
            <a:ext cx="1608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C3300"/>
                </a:solidFill>
              </a:rPr>
              <a:t>Correlation between proportion of Gag sequences harboring CTL epitopes and time on ART</a:t>
            </a:r>
            <a:endParaRPr lang="en-US" sz="2800" b="1" dirty="0">
              <a:solidFill>
                <a:srgbClr val="CC3300"/>
              </a:solidFill>
              <a:latin typeface="Symbol" charset="2"/>
              <a:cs typeface="Symbol" charset="2"/>
            </a:endParaRPr>
          </a:p>
        </p:txBody>
      </p:sp>
      <p:sp>
        <p:nvSpPr>
          <p:cNvPr id="218" name="184 CuadroTexto">
            <a:extLst>
              <a:ext uri="{FF2B5EF4-FFF2-40B4-BE49-F238E27FC236}">
                <a16:creationId xmlns:a16="http://schemas.microsoft.com/office/drawing/2014/main" id="{F92D4631-B58B-1E46-9D08-E27F3539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51" y="27728898"/>
            <a:ext cx="19865926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/>
              <a:t>Figure 3. </a:t>
            </a:r>
            <a:r>
              <a:rPr lang="en-US" sz="2200" dirty="0"/>
              <a:t>Experimentally validated MHC-I CTL epitopes were identified in HIV-1 Gag sequences. Spearman correlation analysis between the proportion of sequences harboring CTL epitopes and time on ART was assessed</a:t>
            </a:r>
            <a:r>
              <a:rPr lang="en-US" sz="2200" b="1" dirty="0"/>
              <a:t>.  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231" name="184 CuadroTexto">
            <a:extLst>
              <a:ext uri="{FF2B5EF4-FFF2-40B4-BE49-F238E27FC236}">
                <a16:creationId xmlns:a16="http://schemas.microsoft.com/office/drawing/2014/main" id="{D415D37D-DDBF-5049-84AD-7BDBF691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4833" y="27625230"/>
            <a:ext cx="7505913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AR" sz="2200" b="1" dirty="0"/>
              <a:t>Figure 4. </a:t>
            </a:r>
            <a:r>
              <a:rPr lang="en-US" sz="2200" dirty="0"/>
              <a:t>The proportion of  HIV-1 </a:t>
            </a:r>
            <a:r>
              <a:rPr lang="en-US" sz="2200" dirty="0" err="1"/>
              <a:t>proviral</a:t>
            </a:r>
            <a:r>
              <a:rPr lang="en-US" sz="2200" dirty="0"/>
              <a:t> sequences expressing genetically-intact </a:t>
            </a:r>
            <a:r>
              <a:rPr lang="en-US" sz="2200" i="1" dirty="0"/>
              <a:t>gag</a:t>
            </a:r>
            <a:r>
              <a:rPr lang="en-US" sz="2200" dirty="0"/>
              <a:t> in combination with intact </a:t>
            </a:r>
            <a:r>
              <a:rPr lang="en-US" sz="2200" i="1" dirty="0" err="1"/>
              <a:t>nef</a:t>
            </a:r>
            <a:r>
              <a:rPr lang="en-US" sz="2200" dirty="0"/>
              <a:t> was quantified. **p&lt;0.01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18D64894-C2B9-9A49-9C69-C43666FE12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509" y="31296725"/>
            <a:ext cx="12618860" cy="6032617"/>
          </a:xfrm>
          <a:prstGeom prst="rect">
            <a:avLst/>
          </a:prstGeom>
        </p:spPr>
      </p:pic>
      <p:sp>
        <p:nvSpPr>
          <p:cNvPr id="232" name="184 CuadroTexto">
            <a:extLst>
              <a:ext uri="{FF2B5EF4-FFF2-40B4-BE49-F238E27FC236}">
                <a16:creationId xmlns:a16="http://schemas.microsoft.com/office/drawing/2014/main" id="{060DECE9-E921-9D40-A574-2EE5BC3C6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9" y="37620333"/>
            <a:ext cx="16923000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AR" sz="2200" b="1" dirty="0"/>
              <a:t>Figure 5. </a:t>
            </a:r>
            <a:r>
              <a:rPr lang="es-AR" sz="2200" dirty="0"/>
              <a:t>CD4+ T </a:t>
            </a:r>
            <a:r>
              <a:rPr lang="es-AR" sz="2200" dirty="0" err="1"/>
              <a:t>cells</a:t>
            </a:r>
            <a:r>
              <a:rPr lang="es-AR" sz="2200" dirty="0"/>
              <a:t> </a:t>
            </a:r>
            <a:r>
              <a:rPr lang="es-AR" sz="2200" dirty="0" err="1"/>
              <a:t>isolated</a:t>
            </a:r>
            <a:r>
              <a:rPr lang="es-AR" sz="2200" dirty="0"/>
              <a:t> </a:t>
            </a:r>
            <a:r>
              <a:rPr lang="es-AR" sz="2200" dirty="0" err="1"/>
              <a:t>from</a:t>
            </a:r>
            <a:r>
              <a:rPr lang="es-AR" sz="2200" dirty="0"/>
              <a:t> HIV-1 positive </a:t>
            </a:r>
            <a:r>
              <a:rPr lang="es-AR" sz="2200" dirty="0" err="1"/>
              <a:t>donors</a:t>
            </a:r>
            <a:r>
              <a:rPr lang="es-AR" sz="2200" dirty="0"/>
              <a:t> </a:t>
            </a:r>
            <a:r>
              <a:rPr lang="es-AR" sz="2200" dirty="0" err="1"/>
              <a:t>were</a:t>
            </a:r>
            <a:r>
              <a:rPr lang="es-AR" sz="2200" dirty="0"/>
              <a:t> </a:t>
            </a:r>
            <a:r>
              <a:rPr lang="es-AR" sz="2200" dirty="0" err="1"/>
              <a:t>infected</a:t>
            </a:r>
            <a:r>
              <a:rPr lang="es-AR" sz="2200" dirty="0"/>
              <a:t> </a:t>
            </a:r>
            <a:r>
              <a:rPr lang="es-AR" sz="2200" dirty="0" err="1"/>
              <a:t>with</a:t>
            </a:r>
            <a:r>
              <a:rPr lang="es-AR" sz="2200" dirty="0"/>
              <a:t> HIV-WT </a:t>
            </a:r>
            <a:r>
              <a:rPr lang="es-AR" sz="2200" dirty="0" err="1"/>
              <a:t>or</a:t>
            </a:r>
            <a:r>
              <a:rPr lang="es-AR" sz="2200" dirty="0"/>
              <a:t> HIV-</a:t>
            </a:r>
            <a:r>
              <a:rPr lang="es-AR" sz="2200" dirty="0" err="1">
                <a:latin typeface="Symbol" pitchFamily="2" charset="2"/>
              </a:rPr>
              <a:t>D</a:t>
            </a:r>
            <a:r>
              <a:rPr lang="es-AR" sz="2200" dirty="0" err="1"/>
              <a:t>Nef</a:t>
            </a:r>
            <a:r>
              <a:rPr lang="es-AR" sz="2200" dirty="0"/>
              <a:t> to be </a:t>
            </a:r>
            <a:r>
              <a:rPr lang="es-AR" sz="2200" dirty="0" err="1"/>
              <a:t>mixed</a:t>
            </a:r>
            <a:r>
              <a:rPr lang="es-AR" sz="2200" dirty="0"/>
              <a:t> </a:t>
            </a:r>
            <a:r>
              <a:rPr lang="es-AR" sz="2200" dirty="0" err="1"/>
              <a:t>after</a:t>
            </a:r>
            <a:r>
              <a:rPr lang="es-AR" sz="2200" dirty="0"/>
              <a:t> 2dpi and </a:t>
            </a:r>
            <a:r>
              <a:rPr lang="es-AR" sz="2200" dirty="0" err="1"/>
              <a:t>cocultured</a:t>
            </a:r>
            <a:r>
              <a:rPr lang="es-AR" sz="2200" dirty="0"/>
              <a:t> </a:t>
            </a:r>
            <a:r>
              <a:rPr lang="es-AR" sz="2200" dirty="0" err="1"/>
              <a:t>with</a:t>
            </a:r>
            <a:r>
              <a:rPr lang="es-AR" sz="2200" dirty="0"/>
              <a:t> </a:t>
            </a:r>
            <a:r>
              <a:rPr lang="es-AR" sz="2200" dirty="0" err="1"/>
              <a:t>autologous</a:t>
            </a:r>
            <a:r>
              <a:rPr lang="es-AR" sz="2200" dirty="0"/>
              <a:t> CD8+ T </a:t>
            </a:r>
            <a:r>
              <a:rPr lang="es-AR" sz="2200" dirty="0" err="1"/>
              <a:t>cells</a:t>
            </a:r>
            <a:r>
              <a:rPr lang="es-AR" sz="2200" dirty="0"/>
              <a:t>. In </a:t>
            </a:r>
            <a:r>
              <a:rPr lang="es-AR" sz="2200" dirty="0" err="1"/>
              <a:t>order</a:t>
            </a:r>
            <a:r>
              <a:rPr lang="es-AR" sz="2200" dirty="0"/>
              <a:t> to </a:t>
            </a:r>
            <a:r>
              <a:rPr lang="es-AR" sz="2200" dirty="0" err="1"/>
              <a:t>identify</a:t>
            </a:r>
            <a:r>
              <a:rPr lang="es-AR" sz="2200" dirty="0"/>
              <a:t> CD4+ T </a:t>
            </a:r>
            <a:r>
              <a:rPr lang="es-AR" sz="2200" dirty="0" err="1"/>
              <a:t>cells</a:t>
            </a:r>
            <a:r>
              <a:rPr lang="es-AR" sz="2200" dirty="0"/>
              <a:t> </a:t>
            </a:r>
            <a:r>
              <a:rPr lang="es-AR" sz="2200" dirty="0" err="1"/>
              <a:t>infected</a:t>
            </a:r>
            <a:r>
              <a:rPr lang="es-AR" sz="2200" dirty="0"/>
              <a:t> </a:t>
            </a:r>
            <a:r>
              <a:rPr lang="es-AR" sz="2200" dirty="0" err="1"/>
              <a:t>with</a:t>
            </a:r>
            <a:r>
              <a:rPr lang="es-AR" sz="2200" dirty="0"/>
              <a:t> HIV-WT </a:t>
            </a:r>
            <a:r>
              <a:rPr lang="es-AR" sz="2200" dirty="0" err="1"/>
              <a:t>or</a:t>
            </a:r>
            <a:r>
              <a:rPr lang="es-AR" sz="2200" dirty="0"/>
              <a:t> HIV-</a:t>
            </a:r>
            <a:r>
              <a:rPr lang="es-AR" sz="2200" dirty="0" err="1">
                <a:latin typeface="Symbol" pitchFamily="2" charset="2"/>
              </a:rPr>
              <a:t>D</a:t>
            </a:r>
            <a:r>
              <a:rPr lang="es-AR" sz="2200" dirty="0" err="1"/>
              <a:t>Nef</a:t>
            </a:r>
            <a:r>
              <a:rPr lang="es-AR" sz="2200" dirty="0"/>
              <a:t>, </a:t>
            </a:r>
            <a:r>
              <a:rPr lang="es-AR" sz="2200" dirty="0" err="1"/>
              <a:t>cells</a:t>
            </a:r>
            <a:r>
              <a:rPr lang="es-AR" sz="2200" dirty="0"/>
              <a:t> </a:t>
            </a:r>
            <a:r>
              <a:rPr lang="es-AR" sz="2200" dirty="0" err="1"/>
              <a:t>were</a:t>
            </a:r>
            <a:r>
              <a:rPr lang="es-AR" sz="2200" dirty="0"/>
              <a:t> </a:t>
            </a:r>
            <a:r>
              <a:rPr lang="es-AR" sz="2200" dirty="0" err="1"/>
              <a:t>stained</a:t>
            </a:r>
            <a:r>
              <a:rPr lang="es-AR" sz="2200" dirty="0"/>
              <a:t> </a:t>
            </a:r>
            <a:r>
              <a:rPr lang="es-AR" sz="2200" dirty="0" err="1"/>
              <a:t>with</a:t>
            </a:r>
            <a:r>
              <a:rPr lang="es-AR" sz="2200" dirty="0"/>
              <a:t> CTFR 100nM (HIV-</a:t>
            </a:r>
            <a:r>
              <a:rPr lang="es-AR" sz="2200" dirty="0" err="1">
                <a:latin typeface="Symbol" pitchFamily="2" charset="2"/>
              </a:rPr>
              <a:t>D</a:t>
            </a:r>
            <a:r>
              <a:rPr lang="es-AR" sz="2200" dirty="0" err="1"/>
              <a:t>Nef</a:t>
            </a:r>
            <a:r>
              <a:rPr lang="es-AR" sz="2200" dirty="0"/>
              <a:t>) </a:t>
            </a:r>
            <a:r>
              <a:rPr lang="es-AR" sz="2200" dirty="0" err="1"/>
              <a:t>or</a:t>
            </a:r>
            <a:r>
              <a:rPr lang="es-AR" sz="2200" dirty="0"/>
              <a:t> CTFR 1uM (HIV-WT) </a:t>
            </a:r>
            <a:r>
              <a:rPr lang="es-AR" sz="2200" dirty="0" err="1"/>
              <a:t>before</a:t>
            </a:r>
            <a:r>
              <a:rPr lang="es-AR" sz="2200" dirty="0"/>
              <a:t> </a:t>
            </a:r>
            <a:r>
              <a:rPr lang="es-AR" sz="2200" dirty="0" err="1"/>
              <a:t>performing</a:t>
            </a:r>
            <a:r>
              <a:rPr lang="es-AR" sz="2200" dirty="0"/>
              <a:t> </a:t>
            </a:r>
            <a:r>
              <a:rPr lang="es-AR" sz="2200" dirty="0" err="1"/>
              <a:t>the</a:t>
            </a:r>
            <a:r>
              <a:rPr lang="es-AR" sz="2200" dirty="0"/>
              <a:t> </a:t>
            </a:r>
            <a:r>
              <a:rPr lang="es-AR" sz="2200" dirty="0" err="1"/>
              <a:t>co</a:t>
            </a:r>
            <a:r>
              <a:rPr lang="es-AR" sz="2200" dirty="0"/>
              <a:t>-culture.</a:t>
            </a:r>
            <a:r>
              <a:rPr lang="es-AR" sz="2200" b="1" dirty="0"/>
              <a:t> A) </a:t>
            </a:r>
            <a:r>
              <a:rPr lang="es-AR" sz="2200" dirty="0" err="1"/>
              <a:t>Representative</a:t>
            </a:r>
            <a:r>
              <a:rPr lang="es-AR" sz="2200" dirty="0"/>
              <a:t> </a:t>
            </a:r>
            <a:r>
              <a:rPr lang="es-AR" sz="2200" dirty="0" err="1"/>
              <a:t>flow</a:t>
            </a:r>
            <a:r>
              <a:rPr lang="es-AR" sz="2200" dirty="0"/>
              <a:t> </a:t>
            </a:r>
            <a:r>
              <a:rPr lang="es-AR" sz="2200" dirty="0" err="1"/>
              <a:t>cytometry</a:t>
            </a:r>
            <a:r>
              <a:rPr lang="es-AR" sz="2200" dirty="0"/>
              <a:t> </a:t>
            </a:r>
            <a:r>
              <a:rPr lang="es-AR" sz="2200" dirty="0" err="1"/>
              <a:t>showing</a:t>
            </a:r>
            <a:r>
              <a:rPr lang="es-AR" sz="2200" dirty="0"/>
              <a:t> </a:t>
            </a:r>
            <a:r>
              <a:rPr lang="es-AR" sz="2200" dirty="0" err="1"/>
              <a:t>the</a:t>
            </a:r>
            <a:r>
              <a:rPr lang="es-AR" sz="2200" dirty="0"/>
              <a:t> </a:t>
            </a:r>
            <a:r>
              <a:rPr lang="es-AR" sz="2200" dirty="0" err="1"/>
              <a:t>ability</a:t>
            </a:r>
            <a:r>
              <a:rPr lang="es-AR" sz="2200" dirty="0"/>
              <a:t> of CD8+ T </a:t>
            </a:r>
            <a:r>
              <a:rPr lang="es-AR" sz="2200" dirty="0" err="1"/>
              <a:t>cells</a:t>
            </a:r>
            <a:r>
              <a:rPr lang="es-AR" sz="2200" dirty="0"/>
              <a:t> to </a:t>
            </a:r>
            <a:r>
              <a:rPr lang="es-AR" sz="2200" dirty="0" err="1"/>
              <a:t>kill</a:t>
            </a:r>
            <a:r>
              <a:rPr lang="es-AR" sz="2200" dirty="0"/>
              <a:t> </a:t>
            </a:r>
            <a:r>
              <a:rPr lang="es-AR" sz="2200" dirty="0" err="1"/>
              <a:t>cells</a:t>
            </a:r>
            <a:r>
              <a:rPr lang="es-AR" sz="2200" dirty="0"/>
              <a:t> </a:t>
            </a:r>
            <a:r>
              <a:rPr lang="es-AR" sz="2200" dirty="0" err="1"/>
              <a:t>infected</a:t>
            </a:r>
            <a:r>
              <a:rPr lang="es-AR" sz="2200" dirty="0"/>
              <a:t> </a:t>
            </a:r>
            <a:r>
              <a:rPr lang="es-AR" sz="2200" dirty="0" err="1"/>
              <a:t>with</a:t>
            </a:r>
            <a:r>
              <a:rPr lang="es-AR" sz="2200" dirty="0"/>
              <a:t> HIV-WT </a:t>
            </a:r>
            <a:r>
              <a:rPr lang="es-AR" sz="2200" dirty="0" err="1"/>
              <a:t>or</a:t>
            </a:r>
            <a:r>
              <a:rPr lang="es-AR" sz="2200" dirty="0"/>
              <a:t> HIV-</a:t>
            </a:r>
            <a:r>
              <a:rPr lang="es-AR" sz="2200" dirty="0" err="1">
                <a:latin typeface="Symbol" pitchFamily="2" charset="2"/>
              </a:rPr>
              <a:t>D</a:t>
            </a:r>
            <a:r>
              <a:rPr lang="es-AR" sz="2200" dirty="0" err="1"/>
              <a:t>Nef</a:t>
            </a:r>
            <a:r>
              <a:rPr lang="es-AR" sz="2200" dirty="0"/>
              <a:t> in a viral </a:t>
            </a:r>
            <a:r>
              <a:rPr lang="es-AR" sz="2200" dirty="0" err="1"/>
              <a:t>competition</a:t>
            </a:r>
            <a:r>
              <a:rPr lang="es-AR" sz="2200" dirty="0"/>
              <a:t> </a:t>
            </a:r>
            <a:r>
              <a:rPr lang="es-AR" sz="2200" dirty="0" err="1"/>
              <a:t>assay</a:t>
            </a:r>
            <a:r>
              <a:rPr lang="es-AR" sz="2200" dirty="0"/>
              <a:t>. </a:t>
            </a:r>
            <a:r>
              <a:rPr lang="es-AR" sz="2200" b="1" dirty="0"/>
              <a:t>B) </a:t>
            </a:r>
            <a:r>
              <a:rPr lang="es-AR" sz="2200" dirty="0" err="1"/>
              <a:t>Proportion</a:t>
            </a:r>
            <a:r>
              <a:rPr lang="es-AR" sz="2200" dirty="0"/>
              <a:t> of HIV-1 </a:t>
            </a:r>
            <a:r>
              <a:rPr lang="es-AR" sz="2200" dirty="0" err="1"/>
              <a:t>sequences</a:t>
            </a:r>
            <a:r>
              <a:rPr lang="es-AR" sz="2200" dirty="0"/>
              <a:t> </a:t>
            </a:r>
            <a:r>
              <a:rPr lang="es-AR" sz="2200" dirty="0" err="1"/>
              <a:t>expressing</a:t>
            </a:r>
            <a:r>
              <a:rPr lang="es-AR" sz="2200" dirty="0"/>
              <a:t> </a:t>
            </a:r>
            <a:r>
              <a:rPr lang="es-AR" sz="2200" i="1" dirty="0" err="1"/>
              <a:t>gag</a:t>
            </a:r>
            <a:r>
              <a:rPr lang="es-AR" sz="2200" dirty="0" err="1"/>
              <a:t>+</a:t>
            </a:r>
            <a:r>
              <a:rPr lang="es-AR" sz="2200" i="1" dirty="0" err="1"/>
              <a:t>nef</a:t>
            </a:r>
            <a:r>
              <a:rPr lang="es-AR" sz="2200" dirty="0"/>
              <a:t>+</a:t>
            </a:r>
            <a:r>
              <a:rPr lang="es-ES" sz="2200" dirty="0">
                <a:latin typeface="Arial"/>
                <a:cs typeface="Arial"/>
              </a:rPr>
              <a:t>. *</a:t>
            </a:r>
            <a:r>
              <a:rPr lang="en-US" sz="2200" dirty="0">
                <a:latin typeface="Arial"/>
                <a:cs typeface="Arial"/>
              </a:rPr>
              <a:t>p&lt;0,05</a:t>
            </a:r>
            <a:endParaRPr lang="es-ES" sz="2200" dirty="0">
              <a:latin typeface="Arial"/>
              <a:cs typeface="Arial"/>
            </a:endParaRPr>
          </a:p>
        </p:txBody>
      </p:sp>
      <p:sp>
        <p:nvSpPr>
          <p:cNvPr id="236" name="184 CuadroTexto">
            <a:extLst>
              <a:ext uri="{FF2B5EF4-FFF2-40B4-BE49-F238E27FC236}">
                <a16:creationId xmlns:a16="http://schemas.microsoft.com/office/drawing/2014/main" id="{1A3DAEA5-CD73-A246-8BF9-F81AB6681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58" y="30277608"/>
            <a:ext cx="762758" cy="5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675" b="1"/>
              <a:t>A)</a:t>
            </a:r>
          </a:p>
        </p:txBody>
      </p:sp>
      <p:sp>
        <p:nvSpPr>
          <p:cNvPr id="237" name="CuadroTexto 3">
            <a:extLst>
              <a:ext uri="{FF2B5EF4-FFF2-40B4-BE49-F238E27FC236}">
                <a16:creationId xmlns:a16="http://schemas.microsoft.com/office/drawing/2014/main" id="{B02D4EE2-6ED3-C443-A141-A8CD1CEC0802}"/>
              </a:ext>
            </a:extLst>
          </p:cNvPr>
          <p:cNvSpPr txBox="1"/>
          <p:nvPr/>
        </p:nvSpPr>
        <p:spPr>
          <a:xfrm>
            <a:off x="1319112" y="30277608"/>
            <a:ext cx="811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CC3300"/>
                </a:solidFill>
              </a:rPr>
              <a:t>Viral competition assay: HIV-WT vs HIV-</a:t>
            </a:r>
            <a:r>
              <a:rPr lang="en-US" sz="2800" b="1" err="1">
                <a:solidFill>
                  <a:srgbClr val="CC3300"/>
                </a:solidFill>
                <a:latin typeface="Symbol" pitchFamily="2" charset="2"/>
              </a:rPr>
              <a:t>D</a:t>
            </a:r>
            <a:r>
              <a:rPr lang="en-US" sz="2800" b="1" err="1">
                <a:solidFill>
                  <a:srgbClr val="CC3300"/>
                </a:solidFill>
              </a:rPr>
              <a:t>Nef</a:t>
            </a:r>
            <a:endParaRPr lang="en-US" sz="2800" b="1">
              <a:solidFill>
                <a:srgbClr val="CC3300"/>
              </a:solidFill>
              <a:latin typeface="Symbol" charset="2"/>
              <a:cs typeface="Symbol" charset="2"/>
            </a:endParaRPr>
          </a:p>
        </p:txBody>
      </p:sp>
      <p:sp>
        <p:nvSpPr>
          <p:cNvPr id="241" name="184 CuadroTexto">
            <a:extLst>
              <a:ext uri="{FF2B5EF4-FFF2-40B4-BE49-F238E27FC236}">
                <a16:creationId xmlns:a16="http://schemas.microsoft.com/office/drawing/2014/main" id="{C34C55AE-F641-074E-8C66-3F3F5FA1E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2821" y="28915266"/>
            <a:ext cx="122388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4800" b="1" i="1" dirty="0">
                <a:solidFill>
                  <a:srgbClr val="000099"/>
                </a:solidFill>
                <a:latin typeface="BODONI 72 BOOK" pitchFamily="2" charset="0"/>
              </a:rPr>
              <a:t>6</a:t>
            </a:r>
            <a:r>
              <a:rPr lang="es-AR" sz="3600" dirty="0"/>
              <a:t>. </a:t>
            </a:r>
            <a:r>
              <a:rPr lang="es-AR" sz="3600" b="1" dirty="0" err="1"/>
              <a:t>Nef</a:t>
            </a:r>
            <a:r>
              <a:rPr lang="es-AR" sz="3600" b="1" dirty="0"/>
              <a:t> </a:t>
            </a:r>
            <a:r>
              <a:rPr lang="es-AR" sz="3600" b="1" dirty="0" err="1"/>
              <a:t>activity</a:t>
            </a:r>
            <a:r>
              <a:rPr lang="es-AR" sz="3600" b="1" dirty="0"/>
              <a:t> </a:t>
            </a:r>
            <a:r>
              <a:rPr lang="es-AR" sz="3600" b="1" dirty="0" err="1"/>
              <a:t>is</a:t>
            </a:r>
            <a:r>
              <a:rPr lang="es-AR" sz="3600" b="1" dirty="0"/>
              <a:t> </a:t>
            </a:r>
            <a:r>
              <a:rPr lang="es-AR" sz="3600" b="1" dirty="0" err="1"/>
              <a:t>higher</a:t>
            </a:r>
            <a:r>
              <a:rPr lang="es-AR" sz="3600" b="1" dirty="0"/>
              <a:t> in CD4+ T</a:t>
            </a:r>
            <a:r>
              <a:rPr lang="es-AR" sz="3600" b="1" baseline="-25000" dirty="0"/>
              <a:t>EM</a:t>
            </a:r>
            <a:r>
              <a:rPr lang="es-AR" sz="3600" b="1" dirty="0"/>
              <a:t> </a:t>
            </a:r>
            <a:r>
              <a:rPr lang="es-AR" sz="3600" b="1" dirty="0" err="1"/>
              <a:t>cells</a:t>
            </a:r>
            <a:endParaRPr lang="es-AR" sz="3600" b="1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FE768B7A-62C4-AD43-B740-4881D713E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86497" y="31930601"/>
            <a:ext cx="2603332" cy="5443332"/>
          </a:xfrm>
          <a:prstGeom prst="rect">
            <a:avLst/>
          </a:prstGeom>
        </p:spPr>
      </p:pic>
      <p:sp>
        <p:nvSpPr>
          <p:cNvPr id="242" name="184 CuadroTexto">
            <a:extLst>
              <a:ext uri="{FF2B5EF4-FFF2-40B4-BE49-F238E27FC236}">
                <a16:creationId xmlns:a16="http://schemas.microsoft.com/office/drawing/2014/main" id="{3C0D74A5-6D2A-F046-B5D1-2F0309787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828" y="30277608"/>
            <a:ext cx="680136" cy="5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675" b="1"/>
              <a:t>B)</a:t>
            </a:r>
          </a:p>
        </p:txBody>
      </p:sp>
      <p:sp>
        <p:nvSpPr>
          <p:cNvPr id="243" name="CuadroTexto 3">
            <a:extLst>
              <a:ext uri="{FF2B5EF4-FFF2-40B4-BE49-F238E27FC236}">
                <a16:creationId xmlns:a16="http://schemas.microsoft.com/office/drawing/2014/main" id="{231EE629-B092-E541-92A7-9135F95E7787}"/>
              </a:ext>
            </a:extLst>
          </p:cNvPr>
          <p:cNvSpPr txBox="1"/>
          <p:nvPr/>
        </p:nvSpPr>
        <p:spPr>
          <a:xfrm>
            <a:off x="13786473" y="30298862"/>
            <a:ext cx="4185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3300"/>
                </a:solidFill>
              </a:rPr>
              <a:t>Proportion of </a:t>
            </a:r>
            <a:r>
              <a:rPr lang="en-US" sz="2800" b="1" i="1" dirty="0" err="1">
                <a:solidFill>
                  <a:srgbClr val="CC3300"/>
                </a:solidFill>
              </a:rPr>
              <a:t>gag+nef</a:t>
            </a:r>
            <a:r>
              <a:rPr lang="en-US" sz="2800" b="1" dirty="0">
                <a:solidFill>
                  <a:srgbClr val="CC3300"/>
                </a:solidFill>
              </a:rPr>
              <a:t>+ sequences after CD8+ clearance</a:t>
            </a:r>
            <a:endParaRPr lang="en-US" sz="2800" b="1" dirty="0">
              <a:solidFill>
                <a:srgbClr val="CC3300"/>
              </a:solidFill>
              <a:latin typeface="Symbol" charset="2"/>
              <a:cs typeface="Symbol" charset="2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E5BD069F-2B10-2B49-824B-77F997FDDA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10182" y="30312142"/>
            <a:ext cx="9568931" cy="3973065"/>
          </a:xfrm>
          <a:prstGeom prst="rect">
            <a:avLst/>
          </a:prstGeom>
        </p:spPr>
      </p:pic>
      <p:sp>
        <p:nvSpPr>
          <p:cNvPr id="253" name="184 CuadroTexto">
            <a:extLst>
              <a:ext uri="{FF2B5EF4-FFF2-40B4-BE49-F238E27FC236}">
                <a16:creationId xmlns:a16="http://schemas.microsoft.com/office/drawing/2014/main" id="{9ED1FAE3-6D68-9743-92C7-FFC5FAB6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7227" y="29736451"/>
            <a:ext cx="762758" cy="5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675" b="1"/>
              <a:t>A)</a:t>
            </a:r>
          </a:p>
        </p:txBody>
      </p:sp>
      <p:sp>
        <p:nvSpPr>
          <p:cNvPr id="254" name="CuadroTexto 3">
            <a:extLst>
              <a:ext uri="{FF2B5EF4-FFF2-40B4-BE49-F238E27FC236}">
                <a16:creationId xmlns:a16="http://schemas.microsoft.com/office/drawing/2014/main" id="{E09A33EC-444D-874F-A72B-C0DAC2E7C97B}"/>
              </a:ext>
            </a:extLst>
          </p:cNvPr>
          <p:cNvSpPr txBox="1"/>
          <p:nvPr/>
        </p:nvSpPr>
        <p:spPr>
          <a:xfrm>
            <a:off x="19771180" y="29736451"/>
            <a:ext cx="902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C3300"/>
                </a:solidFill>
              </a:rPr>
              <a:t>CD4 expression in HIV-infected memory CD4+ cells</a:t>
            </a:r>
            <a:endParaRPr lang="en-US" sz="2800" b="1" dirty="0">
              <a:solidFill>
                <a:srgbClr val="CC3300"/>
              </a:solidFill>
              <a:latin typeface="Symbol" charset="2"/>
              <a:cs typeface="Symbol" charset="2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96413AFE-03A8-7942-9974-001C11EA4E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89998" y="35448089"/>
            <a:ext cx="3572667" cy="4274150"/>
          </a:xfrm>
          <a:prstGeom prst="rect">
            <a:avLst/>
          </a:prstGeom>
        </p:spPr>
      </p:pic>
      <p:sp>
        <p:nvSpPr>
          <p:cNvPr id="255" name="184 CuadroTexto">
            <a:extLst>
              <a:ext uri="{FF2B5EF4-FFF2-40B4-BE49-F238E27FC236}">
                <a16:creationId xmlns:a16="http://schemas.microsoft.com/office/drawing/2014/main" id="{6A578B78-01AE-8649-8E4B-CAA90F13D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7269" y="34475995"/>
            <a:ext cx="762758" cy="5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675" b="1" dirty="0"/>
              <a:t>B)</a:t>
            </a:r>
          </a:p>
        </p:txBody>
      </p:sp>
      <p:sp>
        <p:nvSpPr>
          <p:cNvPr id="256" name="CuadroTexto 3">
            <a:extLst>
              <a:ext uri="{FF2B5EF4-FFF2-40B4-BE49-F238E27FC236}">
                <a16:creationId xmlns:a16="http://schemas.microsoft.com/office/drawing/2014/main" id="{3E5961B3-53E3-AB4F-8D1B-36384DF974A0}"/>
              </a:ext>
            </a:extLst>
          </p:cNvPr>
          <p:cNvSpPr txBox="1"/>
          <p:nvPr/>
        </p:nvSpPr>
        <p:spPr>
          <a:xfrm>
            <a:off x="19971223" y="34475995"/>
            <a:ext cx="484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3300"/>
                </a:solidFill>
              </a:rPr>
              <a:t>CD4 downmodulation in p24+ cells </a:t>
            </a:r>
            <a:endParaRPr lang="en-US" sz="2800" b="1" dirty="0">
              <a:solidFill>
                <a:srgbClr val="CC3300"/>
              </a:solidFill>
              <a:latin typeface="Symbol" charset="2"/>
              <a:cs typeface="Symbol" charset="2"/>
            </a:endParaRPr>
          </a:p>
        </p:txBody>
      </p:sp>
      <p:sp>
        <p:nvSpPr>
          <p:cNvPr id="257" name="184 CuadroTexto">
            <a:extLst>
              <a:ext uri="{FF2B5EF4-FFF2-40B4-BE49-F238E27FC236}">
                <a16:creationId xmlns:a16="http://schemas.microsoft.com/office/drawing/2014/main" id="{1E0AE253-A7CA-3C49-8EA3-567906ACE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8072" y="34911899"/>
            <a:ext cx="4398131" cy="449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/>
              <a:t>Figure 6. </a:t>
            </a:r>
            <a:r>
              <a:rPr lang="en-US" sz="2200" dirty="0"/>
              <a:t>Memory CD4+ T cells were sorted from 10 healthy donors and infected with HIV-</a:t>
            </a:r>
            <a:r>
              <a:rPr lang="en-US" sz="2200" dirty="0" err="1"/>
              <a:t>BaL</a:t>
            </a:r>
            <a:r>
              <a:rPr lang="en-US" sz="2200" dirty="0"/>
              <a:t> for 5 days. CD4 expression was measured in p24(-) and p24(+) cells by Flow cytometry. </a:t>
            </a:r>
            <a:r>
              <a:rPr lang="en-US" sz="2200" b="1" dirty="0"/>
              <a:t>A) </a:t>
            </a:r>
            <a:r>
              <a:rPr lang="en-US" sz="2200" dirty="0"/>
              <a:t>Representative flow cytometry showing Mean Fluorescence Intensity (MFI) in p24(-) and p24(+) cells. </a:t>
            </a:r>
            <a:r>
              <a:rPr lang="en-US" sz="2200" b="1" dirty="0"/>
              <a:t>B)</a:t>
            </a:r>
            <a:r>
              <a:rPr lang="en-US" sz="2200" dirty="0"/>
              <a:t> CD4 downmodulation was quantified as a proxy for </a:t>
            </a:r>
            <a:r>
              <a:rPr lang="en-US" sz="2200" dirty="0" err="1"/>
              <a:t>Nef</a:t>
            </a:r>
            <a:r>
              <a:rPr lang="en-US" sz="2200" dirty="0"/>
              <a:t> activity.  ***p&lt;0,001</a:t>
            </a:r>
          </a:p>
        </p:txBody>
      </p:sp>
      <p:sp>
        <p:nvSpPr>
          <p:cNvPr id="129" name="Down Arrow 128">
            <a:extLst>
              <a:ext uri="{FF2B5EF4-FFF2-40B4-BE49-F238E27FC236}">
                <a16:creationId xmlns:a16="http://schemas.microsoft.com/office/drawing/2014/main" id="{504AB5ED-9D21-0B46-814A-13D51F1E6E6F}"/>
              </a:ext>
            </a:extLst>
          </p:cNvPr>
          <p:cNvSpPr/>
          <p:nvPr/>
        </p:nvSpPr>
        <p:spPr bwMode="auto">
          <a:xfrm>
            <a:off x="7246732" y="19475563"/>
            <a:ext cx="17746867" cy="2187053"/>
          </a:xfrm>
          <a:prstGeom prst="downArrow">
            <a:avLst/>
          </a:prstGeom>
          <a:gradFill>
            <a:gsLst>
              <a:gs pos="72000">
                <a:srgbClr val="000099">
                  <a:alpha val="42992"/>
                </a:srgbClr>
              </a:gs>
              <a:gs pos="16000">
                <a:schemeClr val="bg1"/>
              </a:gs>
              <a:gs pos="99000">
                <a:srgbClr val="000066">
                  <a:alpha val="6082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539038"/>
            <a:r>
              <a:rPr lang="en-US" sz="2800" dirty="0">
                <a:solidFill>
                  <a:srgbClr val="000066"/>
                </a:solidFill>
              </a:rPr>
              <a:t>Why are </a:t>
            </a:r>
            <a:r>
              <a:rPr lang="en-US" sz="2800" i="1" dirty="0">
                <a:solidFill>
                  <a:srgbClr val="000066"/>
                </a:solidFill>
              </a:rPr>
              <a:t>gag</a:t>
            </a:r>
            <a:r>
              <a:rPr lang="en-US" sz="2800" dirty="0">
                <a:solidFill>
                  <a:srgbClr val="000066"/>
                </a:solidFill>
              </a:rPr>
              <a:t>-expressing sequences only negatively selected in T</a:t>
            </a:r>
            <a:r>
              <a:rPr lang="en-US" sz="2800" baseline="-25000" dirty="0">
                <a:solidFill>
                  <a:srgbClr val="000066"/>
                </a:solidFill>
              </a:rPr>
              <a:t>CM</a:t>
            </a:r>
            <a:r>
              <a:rPr lang="en-US" sz="2800" dirty="0">
                <a:solidFill>
                  <a:srgbClr val="000066"/>
                </a:solidFill>
              </a:rPr>
              <a:t>?</a:t>
            </a:r>
          </a:p>
          <a:p>
            <a:pPr defTabSz="7539038"/>
            <a:endParaRPr lang="en-US" sz="1200" dirty="0">
              <a:solidFill>
                <a:srgbClr val="000066"/>
              </a:solidFill>
            </a:endParaRPr>
          </a:p>
          <a:p>
            <a:pPr marL="0" marR="0" indent="0" algn="ctr" defTabSz="7539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 is the </a:t>
            </a:r>
            <a:r>
              <a:rPr lang="en-US" sz="2800" dirty="0">
                <a:solidFill>
                  <a:schemeClr val="bg1"/>
                </a:solidFill>
              </a:rPr>
              <a:t>viral factor that protects T</a:t>
            </a:r>
            <a:r>
              <a:rPr lang="en-US" sz="2800" baseline="-25000" dirty="0">
                <a:solidFill>
                  <a:schemeClr val="bg1"/>
                </a:solidFill>
              </a:rPr>
              <a:t>EM</a:t>
            </a:r>
            <a:r>
              <a:rPr lang="en-US" sz="2800" dirty="0">
                <a:solidFill>
                  <a:schemeClr val="bg1"/>
                </a:solidFill>
              </a:rPr>
              <a:t> from negative selection?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9A2D76A1-54D8-3242-978D-43F374399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036" y="2234242"/>
            <a:ext cx="2510949" cy="9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1B867E-BA39-6546-BDEF-674830EC917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498493" y="2032000"/>
            <a:ext cx="77272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F66378-1B76-A249-A5F6-7EEC8795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672" y="2183664"/>
            <a:ext cx="1953975" cy="123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877289D-6E8A-0848-9366-88C0A568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111" y="1970755"/>
            <a:ext cx="2125324" cy="16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3E21A0-45C3-B842-A435-387CFE5F0C78}"/>
              </a:ext>
            </a:extLst>
          </p:cNvPr>
          <p:cNvSpPr txBox="1"/>
          <p:nvPr/>
        </p:nvSpPr>
        <p:spPr>
          <a:xfrm flipH="1">
            <a:off x="22060478" y="1447191"/>
            <a:ext cx="45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Acknowledgements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0CC1DBA-783C-084F-B6C1-CDA96F4CC318}"/>
              </a:ext>
            </a:extLst>
          </p:cNvPr>
          <p:cNvSpPr/>
          <p:nvPr/>
        </p:nvSpPr>
        <p:spPr>
          <a:xfrm>
            <a:off x="22298639" y="3632075"/>
            <a:ext cx="79226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acknowledge with gratitude the participants of this study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1954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5390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5390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13029</TotalTime>
  <Words>1247</Words>
  <Application>Microsoft Macintosh PowerPoint</Application>
  <PresentationFormat>Custom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BODONI 72 BOOK</vt:lpstr>
      <vt:lpstr>Symbol</vt:lpstr>
      <vt:lpstr>Wingdings</vt:lpstr>
      <vt:lpstr>Diseño predeterminado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Gabriel Duette</cp:lastModifiedBy>
  <cp:revision>913</cp:revision>
  <cp:lastPrinted>2016-07-11T20:36:40Z</cp:lastPrinted>
  <dcterms:modified xsi:type="dcterms:W3CDTF">2021-05-13T08:00:26Z</dcterms:modified>
</cp:coreProperties>
</file>